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4"/>
  </p:sldMasterIdLst>
  <p:sldIdLst>
    <p:sldId id="256" r:id="rId5"/>
    <p:sldId id="26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74"/>
  </p:normalViewPr>
  <p:slideViewPr>
    <p:cSldViewPr snapToGrid="0" snapToObjects="1">
      <p:cViewPr varScale="1">
        <p:scale>
          <a:sx n="120" d="100"/>
          <a:sy n="120" d="100"/>
        </p:scale>
        <p:origin x="114" y="3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e 8">
            <a:extLst>
              <a:ext uri="{FF2B5EF4-FFF2-40B4-BE49-F238E27FC236}">
                <a16:creationId xmlns:a16="http://schemas.microsoft.com/office/drawing/2014/main" id="{82EE02C8-94DC-504A-9290-29BBC47635C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770" b="50000"/>
          <a:stretch/>
        </p:blipFill>
        <p:spPr>
          <a:xfrm>
            <a:off x="7342909" y="2031103"/>
            <a:ext cx="4849092" cy="4826898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1B92C26F-7F53-C14B-B289-0792A6608C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8970" y="1122363"/>
            <a:ext cx="9134622" cy="1803717"/>
          </a:xfrm>
        </p:spPr>
        <p:txBody>
          <a:bodyPr anchor="b" anchorCtr="0">
            <a:normAutofit/>
          </a:bodyPr>
          <a:lstStyle>
            <a:lvl1pPr algn="l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AE6A5A5-BED6-5143-86AB-460B6B3739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8970" y="3602038"/>
            <a:ext cx="913462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73CE523-8A75-3248-9DA6-4FBCB7D88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31.05.2024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11DF22D-D0D4-0E48-B228-D7E1C05C9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CACCF5C-1F08-8446-B3CB-BE8A4E8ED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pic>
        <p:nvPicPr>
          <p:cNvPr id="15" name="Bilde 14">
            <a:extLst>
              <a:ext uri="{FF2B5EF4-FFF2-40B4-BE49-F238E27FC236}">
                <a16:creationId xmlns:a16="http://schemas.microsoft.com/office/drawing/2014/main" id="{457C1FD1-C72D-B941-8128-0E8368527EA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8" y="548094"/>
            <a:ext cx="2719754" cy="317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156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Bare tittel - Blå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45DF14B-C2FE-F544-8369-696968811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A7FA39DB-E08D-BD49-A771-A15E0D754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31.05.2024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848A3EFA-93BE-2942-A9DE-510C191AC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29771E15-F4D1-8E4C-909A-45D6322C0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cxnSp>
        <p:nvCxnSpPr>
          <p:cNvPr id="6" name="Rett linje 5">
            <a:extLst>
              <a:ext uri="{FF2B5EF4-FFF2-40B4-BE49-F238E27FC236}">
                <a16:creationId xmlns:a16="http://schemas.microsoft.com/office/drawing/2014/main" id="{15EB17B9-0771-0D4B-A7C0-DAB882EB11B1}"/>
              </a:ext>
            </a:extLst>
          </p:cNvPr>
          <p:cNvCxnSpPr/>
          <p:nvPr userDrawn="1"/>
        </p:nvCxnSpPr>
        <p:spPr>
          <a:xfrm>
            <a:off x="0" y="6289507"/>
            <a:ext cx="11353800" cy="0"/>
          </a:xfrm>
          <a:prstGeom prst="line">
            <a:avLst/>
          </a:prstGeom>
          <a:ln w="1905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llipse 6">
            <a:extLst>
              <a:ext uri="{FF2B5EF4-FFF2-40B4-BE49-F238E27FC236}">
                <a16:creationId xmlns:a16="http://schemas.microsoft.com/office/drawing/2014/main" id="{FE13AB6A-FB76-5C40-8779-8CD9DBF70535}"/>
              </a:ext>
            </a:extLst>
          </p:cNvPr>
          <p:cNvSpPr/>
          <p:nvPr userDrawn="1"/>
        </p:nvSpPr>
        <p:spPr>
          <a:xfrm>
            <a:off x="11403127" y="6236250"/>
            <a:ext cx="106514" cy="10651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9" name="Bilde 8">
            <a:extLst>
              <a:ext uri="{FF2B5EF4-FFF2-40B4-BE49-F238E27FC236}">
                <a16:creationId xmlns:a16="http://schemas.microsoft.com/office/drawing/2014/main" id="{15A38543-F334-5141-BE07-549A4AA9DE7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08" y="6466367"/>
            <a:ext cx="1506647" cy="17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794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 - Blå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EC030D76-EBBC-6045-A8E0-1BF544F82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31.05.2024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117CC59B-D2C4-724B-A9D4-6039BB627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843198B2-5AF0-4B41-84D5-E841732B4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cxnSp>
        <p:nvCxnSpPr>
          <p:cNvPr id="5" name="Rett linje 4">
            <a:extLst>
              <a:ext uri="{FF2B5EF4-FFF2-40B4-BE49-F238E27FC236}">
                <a16:creationId xmlns:a16="http://schemas.microsoft.com/office/drawing/2014/main" id="{05DC0F9C-C7F6-864A-B825-03A0E4386B96}"/>
              </a:ext>
            </a:extLst>
          </p:cNvPr>
          <p:cNvCxnSpPr/>
          <p:nvPr userDrawn="1"/>
        </p:nvCxnSpPr>
        <p:spPr>
          <a:xfrm>
            <a:off x="0" y="6289507"/>
            <a:ext cx="11353800" cy="0"/>
          </a:xfrm>
          <a:prstGeom prst="line">
            <a:avLst/>
          </a:prstGeom>
          <a:ln w="1905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llipse 5">
            <a:extLst>
              <a:ext uri="{FF2B5EF4-FFF2-40B4-BE49-F238E27FC236}">
                <a16:creationId xmlns:a16="http://schemas.microsoft.com/office/drawing/2014/main" id="{D3855909-4CB5-7C4A-BBD1-322F3AAC3158}"/>
              </a:ext>
            </a:extLst>
          </p:cNvPr>
          <p:cNvSpPr/>
          <p:nvPr userDrawn="1"/>
        </p:nvSpPr>
        <p:spPr>
          <a:xfrm>
            <a:off x="11403127" y="6236250"/>
            <a:ext cx="106514" cy="10651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9" name="Bilde 8">
            <a:extLst>
              <a:ext uri="{FF2B5EF4-FFF2-40B4-BE49-F238E27FC236}">
                <a16:creationId xmlns:a16="http://schemas.microsoft.com/office/drawing/2014/main" id="{24ECAEA5-43DC-5F48-9908-ADA1B9F6D73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08" y="6466367"/>
            <a:ext cx="1506647" cy="17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4573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11E09AA-F784-7843-AF76-F1F5C10CA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2941B3E-7B61-9942-971E-6A4275BB11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46C6C3EE-1C5E-2B43-AD4B-48A5DC0189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66279E4-A95D-494F-B5C0-48C6AAEC0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31.05.2024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8BEA9F2-7015-1F45-85F0-950A233AF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934AD8B-F318-F843-94DD-61BEBF355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763721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4609725-4C45-974D-824E-69A856778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FA63FF9E-5285-314A-8CF5-EEB89FFE02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40CE39C3-2AA4-5244-9A2D-DB3B64A152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1D2AF465-F61C-4E4D-858F-514DDF4A7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31.05.2024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5394162-ECD8-7945-865B-7F1F64159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86562E3F-A4CE-2041-A55F-08EFD70FF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7338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tel og 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AD42566-4768-9B46-AFF6-FF46A8313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DAC1D3E1-B9C2-784F-88E4-AEF167E246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9A5C4AD-40E5-9149-ADE1-C81DB1FDC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31.05.2024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80B98C6-809E-6948-BAF6-43E891F2C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03A929C-DC22-F942-AD31-7CDFF0FFF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582100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EC030D76-EBBC-6045-A8E0-1BF544F82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31.05.2024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117CC59B-D2C4-724B-A9D4-6039BB627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843198B2-5AF0-4B41-84D5-E841732B4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26880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1E658D50-C9C4-0E4E-BBDA-89F36C2E33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72CFF7A4-7E83-2E45-82EE-BFA61A279D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D208DC0-E74B-F748-AA00-FDB066BD1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31.05.2024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CAFE319-53F5-3147-8E69-370A523D2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769782D-285F-2444-A54B-B7BB5BD59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91788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EC9FBA7-41E6-C943-9BCD-44F5EB468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452C6F6-7C7E-0545-8053-554FFB3DB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F19BF38-7C0E-D742-A608-838B84032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31.05.2024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D46AAD2-377D-CE4A-A78F-CC05DDAF1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D7291D6-3B57-4443-854E-B16C15C9D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38462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 - Hvi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e 9">
            <a:extLst>
              <a:ext uri="{FF2B5EF4-FFF2-40B4-BE49-F238E27FC236}">
                <a16:creationId xmlns:a16="http://schemas.microsoft.com/office/drawing/2014/main" id="{E153C832-2D45-9242-963F-DAE9C7CFED3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50029"/>
          <a:stretch/>
        </p:blipFill>
        <p:spPr>
          <a:xfrm>
            <a:off x="7355400" y="2024221"/>
            <a:ext cx="4836600" cy="4833779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1B92C26F-7F53-C14B-B289-0792A6608C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8970" y="1122363"/>
            <a:ext cx="9134622" cy="1803717"/>
          </a:xfrm>
        </p:spPr>
        <p:txBody>
          <a:bodyPr anchor="b" anchorCtr="0">
            <a:normAutofit/>
          </a:bodyPr>
          <a:lstStyle>
            <a:lvl1pPr algn="l">
              <a:defRPr sz="4800" b="1"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AE6A5A5-BED6-5143-86AB-460B6B3739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8970" y="3602038"/>
            <a:ext cx="913462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73CE523-8A75-3248-9DA6-4FBCB7D88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31.05.2024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11DF22D-D0D4-0E48-B228-D7E1C05C9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CACCF5C-1F08-8446-B3CB-BE8A4E8ED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pic>
        <p:nvPicPr>
          <p:cNvPr id="15" name="Bilde 14">
            <a:extLst>
              <a:ext uri="{FF2B5EF4-FFF2-40B4-BE49-F238E27FC236}">
                <a16:creationId xmlns:a16="http://schemas.microsoft.com/office/drawing/2014/main" id="{457C1FD1-C72D-B941-8128-0E8368527EA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8" y="548094"/>
            <a:ext cx="2719753" cy="317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506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 - Lite kor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B92C26F-7F53-C14B-B289-0792A6608C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8970" y="1122363"/>
            <a:ext cx="9134622" cy="1803717"/>
          </a:xfrm>
        </p:spPr>
        <p:txBody>
          <a:bodyPr anchor="b" anchorCtr="0">
            <a:normAutofit/>
          </a:bodyPr>
          <a:lstStyle>
            <a:lvl1pPr algn="l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AE6A5A5-BED6-5143-86AB-460B6B3739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8970" y="3602038"/>
            <a:ext cx="913462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73CE523-8A75-3248-9DA6-4FBCB7D88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31.05.2024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11DF22D-D0D4-0E48-B228-D7E1C05C9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CACCF5C-1F08-8446-B3CB-BE8A4E8ED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pic>
        <p:nvPicPr>
          <p:cNvPr id="15" name="Bilde 14">
            <a:extLst>
              <a:ext uri="{FF2B5EF4-FFF2-40B4-BE49-F238E27FC236}">
                <a16:creationId xmlns:a16="http://schemas.microsoft.com/office/drawing/2014/main" id="{457C1FD1-C72D-B941-8128-0E8368527EA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8" y="548094"/>
            <a:ext cx="2719754" cy="317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175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 - Outlin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e 9">
            <a:extLst>
              <a:ext uri="{FF2B5EF4-FFF2-40B4-BE49-F238E27FC236}">
                <a16:creationId xmlns:a16="http://schemas.microsoft.com/office/drawing/2014/main" id="{C331E2E6-91A3-6B4D-81C7-7604413B37A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2907" y="2031102"/>
            <a:ext cx="6068293" cy="6062219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60E85F30-75B4-FF42-AF80-20CFD766F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7604DED-0A22-4640-8B1A-EA0B4E547B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8858EF4-CDD5-1440-86E1-4B7C7AA44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31.05.2024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F194CB1-9586-EF4B-BBB6-8D9442BF7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44BB978-85C2-0D4E-9FC4-20CC0C33C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CEDC1AD7-92DB-5F4A-8201-04897625398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08" y="6466366"/>
            <a:ext cx="1506647" cy="17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651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 - Kors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e 8">
            <a:extLst>
              <a:ext uri="{FF2B5EF4-FFF2-40B4-BE49-F238E27FC236}">
                <a16:creationId xmlns:a16="http://schemas.microsoft.com/office/drawing/2014/main" id="{C9D6672D-8C6A-0C4F-88CF-81912731AD1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770" b="50000"/>
          <a:stretch/>
        </p:blipFill>
        <p:spPr>
          <a:xfrm>
            <a:off x="7342909" y="2031103"/>
            <a:ext cx="4849092" cy="4826898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60E85F30-75B4-FF42-AF80-20CFD766F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7604DED-0A22-4640-8B1A-EA0B4E547B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8858EF4-CDD5-1440-86E1-4B7C7AA44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31.05.2024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F194CB1-9586-EF4B-BBB6-8D9442BF7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44BB978-85C2-0D4E-9FC4-20CC0C33C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CEDC1AD7-92DB-5F4A-8201-04897625398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08" y="6466366"/>
            <a:ext cx="1506647" cy="17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651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891CDD4-CA52-7C4D-8F8A-3FE04929F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C131A3E-7895-8346-BF2B-D4D3FD170E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84ACC645-0435-484D-A09D-82C747BFB7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136B6A6-D833-794B-8729-5D07699C5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31.05.2024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9FAF9AB-8DF9-CB4C-A8B4-1B435AA1E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4A93593C-2DE9-7D4C-91D3-9E1788F37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70243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28AB9C3-8B30-D644-AE02-1F73A6694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5E9DE39-9DCC-2A48-B512-D62634DCB4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4D508B2E-D5F0-424B-84A7-34DAF21426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B1FD1AAA-F6C1-3E43-AFD6-2901438179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D2A292EE-25A9-2B47-98B0-F650206E4C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CA44997F-0D0E-5845-B7B6-09C32376E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31.05.2024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DB919485-2E05-C648-83E6-5BCB37E52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B2400F27-A523-4D49-B3FC-A0D1B4D49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64871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45DF14B-C2FE-F544-8369-696968811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A7FA39DB-E08D-BD49-A771-A15E0D754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31.05.2024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848A3EFA-93BE-2942-A9DE-510C191AC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29771E15-F4D1-8E4C-909A-45D6322C0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46061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78647BA5-F06A-5B43-8698-E775507EE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BEB8629-6545-D646-B891-0A3E1F73A8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65B4DF2-A0F8-884E-8DBE-7712307E70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89519" y="6398554"/>
            <a:ext cx="108411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9F13E-7433-AD44-943B-226CAB9E3968}" type="datetimeFigureOut">
              <a:rPr lang="nb-NO" smtClean="0"/>
              <a:t>31.05.2024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3B7D5AD-47C6-DB46-AAD0-77F1DAC4FF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342908" y="6398554"/>
            <a:ext cx="3318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B3EAFA3-513F-8C48-BD2F-0A1A89FB5A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54589" y="6398554"/>
            <a:ext cx="5784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cxnSp>
        <p:nvCxnSpPr>
          <p:cNvPr id="8" name="Rett linje 7">
            <a:extLst>
              <a:ext uri="{FF2B5EF4-FFF2-40B4-BE49-F238E27FC236}">
                <a16:creationId xmlns:a16="http://schemas.microsoft.com/office/drawing/2014/main" id="{34695DCA-5B5F-BF40-B86F-07FE2608D712}"/>
              </a:ext>
            </a:extLst>
          </p:cNvPr>
          <p:cNvCxnSpPr/>
          <p:nvPr userDrawn="1"/>
        </p:nvCxnSpPr>
        <p:spPr>
          <a:xfrm>
            <a:off x="0" y="6289507"/>
            <a:ext cx="11353800" cy="0"/>
          </a:xfrm>
          <a:prstGeom prst="line">
            <a:avLst/>
          </a:prstGeom>
          <a:ln w="1905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llipse 8">
            <a:extLst>
              <a:ext uri="{FF2B5EF4-FFF2-40B4-BE49-F238E27FC236}">
                <a16:creationId xmlns:a16="http://schemas.microsoft.com/office/drawing/2014/main" id="{B372F43A-4749-7645-AEEC-2D18E5808714}"/>
              </a:ext>
            </a:extLst>
          </p:cNvPr>
          <p:cNvSpPr/>
          <p:nvPr userDrawn="1"/>
        </p:nvSpPr>
        <p:spPr>
          <a:xfrm>
            <a:off x="11403127" y="6236250"/>
            <a:ext cx="106514" cy="106514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0" name="Bilde 9">
            <a:extLst>
              <a:ext uri="{FF2B5EF4-FFF2-40B4-BE49-F238E27FC236}">
                <a16:creationId xmlns:a16="http://schemas.microsoft.com/office/drawing/2014/main" id="{276AF080-B774-114D-B737-B407AAFF18F0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08" y="6466366"/>
            <a:ext cx="1506647" cy="17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141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76" r:id="rId3"/>
    <p:sldLayoutId id="2147483677" r:id="rId4"/>
    <p:sldLayoutId id="2147483665" r:id="rId5"/>
    <p:sldLayoutId id="2147483678" r:id="rId6"/>
    <p:sldLayoutId id="2147483666" r:id="rId7"/>
    <p:sldLayoutId id="2147483667" r:id="rId8"/>
    <p:sldLayoutId id="2147483668" r:id="rId9"/>
    <p:sldLayoutId id="2147483669" r:id="rId10"/>
    <p:sldLayoutId id="2147483671" r:id="rId11"/>
    <p:sldLayoutId id="2147483672" r:id="rId12"/>
    <p:sldLayoutId id="2147483673" r:id="rId13"/>
    <p:sldLayoutId id="2147483674" r:id="rId14"/>
    <p:sldLayoutId id="2147483670" r:id="rId15"/>
    <p:sldLayoutId id="2147483675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7311932-E3CC-1340-883B-F1A631B02B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Rehabilitering ved nevrologiske tilstander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22566960-F4E5-9B4D-8874-59FC546A2A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101989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Ved utskrivelse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Vurdere behov for videre rehabiliteringsopplegg, samt nivå for behandling.</a:t>
            </a:r>
          </a:p>
          <a:p>
            <a:r>
              <a:rPr lang="nb-NO" dirty="0" smtClean="0"/>
              <a:t>Ta kontakt med relevant sted</a:t>
            </a:r>
          </a:p>
          <a:p>
            <a:r>
              <a:rPr lang="nb-NO" dirty="0" smtClean="0"/>
              <a:t>Viktig å definere mål for et rehabiliteringstiltak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772442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Mulighetsrom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 smtClean="0"/>
              <a:t>Veiledning av kommunale tverrfaglige ressurser</a:t>
            </a:r>
          </a:p>
          <a:p>
            <a:r>
              <a:rPr lang="nb-NO" dirty="0" smtClean="0"/>
              <a:t>Moderne behandling</a:t>
            </a:r>
          </a:p>
          <a:p>
            <a:pPr lvl="1"/>
            <a:r>
              <a:rPr lang="nb-NO" dirty="0" smtClean="0"/>
              <a:t>Poliklinisk </a:t>
            </a:r>
          </a:p>
          <a:p>
            <a:pPr lvl="1"/>
            <a:r>
              <a:rPr lang="nb-NO" dirty="0" smtClean="0"/>
              <a:t>Dagtilbud (SNR med et stort pasienthotell)</a:t>
            </a:r>
          </a:p>
          <a:p>
            <a:pPr lvl="1"/>
            <a:r>
              <a:rPr lang="nb-NO" dirty="0" smtClean="0"/>
              <a:t>Kortere og flere rehabiliteringsopphold med et definert intervall</a:t>
            </a:r>
          </a:p>
          <a:p>
            <a:pPr lvl="2"/>
            <a:r>
              <a:rPr lang="nb-NO" dirty="0" smtClean="0"/>
              <a:t>Redusere «skippertaksmetoden»</a:t>
            </a:r>
          </a:p>
          <a:p>
            <a:r>
              <a:rPr lang="nb-NO" dirty="0" smtClean="0"/>
              <a:t>Samarbeid med klinikk for kreft og rehabilitering</a:t>
            </a:r>
          </a:p>
          <a:p>
            <a:pPr lvl="1"/>
            <a:r>
              <a:rPr lang="nb-NO" dirty="0" smtClean="0"/>
              <a:t>Seksjon for fysikalsk medisin ved Ålesund sykehus</a:t>
            </a:r>
          </a:p>
          <a:p>
            <a:pPr lvl="1"/>
            <a:r>
              <a:rPr lang="nb-NO" dirty="0" smtClean="0"/>
              <a:t>Aure rehabiliteringssenter</a:t>
            </a:r>
          </a:p>
          <a:p>
            <a:pPr lvl="2"/>
            <a:r>
              <a:rPr lang="nb-NO" dirty="0" smtClean="0"/>
              <a:t>Mulighetsrom for å etablere moderne behandlingsprinsipper</a:t>
            </a:r>
          </a:p>
          <a:p>
            <a:pPr lvl="2"/>
            <a:r>
              <a:rPr lang="nb-NO" dirty="0" smtClean="0"/>
              <a:t>Tett relasjon med avdeling for nevrologi, øye og klinisk støtte</a:t>
            </a:r>
          </a:p>
          <a:p>
            <a:pPr lvl="3"/>
            <a:r>
              <a:rPr lang="nb-NO" dirty="0" smtClean="0"/>
              <a:t>Nevrolog, </a:t>
            </a:r>
            <a:r>
              <a:rPr lang="nb-NO" dirty="0" err="1" smtClean="0"/>
              <a:t>nevropsykolog</a:t>
            </a:r>
            <a:r>
              <a:rPr lang="nb-NO" smtClean="0"/>
              <a:t>, andre</a:t>
            </a:r>
            <a:endParaRPr lang="nb-NO" dirty="0" smtClean="0"/>
          </a:p>
          <a:p>
            <a:pPr marL="457200" lvl="1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77695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3362" y="947737"/>
            <a:ext cx="4105275" cy="496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328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Hva er rehabilitering?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Spesialisert rehabilitering</a:t>
            </a:r>
          </a:p>
          <a:p>
            <a:pPr lvl="1"/>
            <a:r>
              <a:rPr lang="nb-NO" dirty="0" smtClean="0"/>
              <a:t>Spesialisthelsetjenesten</a:t>
            </a:r>
          </a:p>
          <a:p>
            <a:r>
              <a:rPr lang="nb-NO" dirty="0" smtClean="0"/>
              <a:t>Kommunal rehabilitering</a:t>
            </a:r>
          </a:p>
          <a:p>
            <a:pPr lvl="1"/>
            <a:r>
              <a:rPr lang="nb-NO" dirty="0" smtClean="0"/>
              <a:t>Rehabiliteringsinstitusjoner </a:t>
            </a:r>
          </a:p>
          <a:p>
            <a:pPr lvl="1"/>
            <a:r>
              <a:rPr lang="nb-NO" dirty="0" smtClean="0"/>
              <a:t>Andre kommunale rehabiliteringstiltak</a:t>
            </a:r>
          </a:p>
          <a:p>
            <a:r>
              <a:rPr lang="nb-NO" dirty="0" smtClean="0"/>
              <a:t>Hverdagsrehabilitering</a:t>
            </a:r>
          </a:p>
          <a:p>
            <a:pPr lvl="1"/>
            <a:r>
              <a:rPr lang="nb-NO" dirty="0" smtClean="0"/>
              <a:t>Fokus på best mulig funksjon i hverdagen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4518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Hva er rehabilitering, forts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Rehabilitering etter spesifikke, metoder </a:t>
            </a:r>
            <a:r>
              <a:rPr lang="nb-NO" dirty="0" err="1" smtClean="0"/>
              <a:t>vha</a:t>
            </a:r>
            <a:r>
              <a:rPr lang="nb-NO" dirty="0" smtClean="0"/>
              <a:t> et tverrfaglig team</a:t>
            </a:r>
          </a:p>
          <a:p>
            <a:r>
              <a:rPr lang="nb-NO" dirty="0" smtClean="0"/>
              <a:t>Enklere tiltak for å bedre et spesifikt funksjonsutfall </a:t>
            </a:r>
          </a:p>
          <a:p>
            <a:r>
              <a:rPr lang="nb-NO" dirty="0" smtClean="0"/>
              <a:t>Øving i å bli mest mulig selvstendig uten å involvere tverrfaglig rehabiliteringsteam</a:t>
            </a:r>
          </a:p>
          <a:p>
            <a:pPr lvl="1"/>
            <a:r>
              <a:rPr lang="nb-NO" dirty="0" smtClean="0"/>
              <a:t>Spise selv</a:t>
            </a:r>
          </a:p>
          <a:p>
            <a:pPr lvl="1"/>
            <a:r>
              <a:rPr lang="nb-NO" dirty="0" smtClean="0"/>
              <a:t>Kle på seg selv</a:t>
            </a:r>
          </a:p>
          <a:p>
            <a:pPr lvl="1"/>
            <a:r>
              <a:rPr lang="nb-NO" dirty="0" smtClean="0"/>
              <a:t>Ivareta personlig hygiene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82949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80106" y="229953"/>
            <a:ext cx="10515600" cy="1325563"/>
          </a:xfrm>
        </p:spPr>
        <p:txBody>
          <a:bodyPr>
            <a:normAutofit/>
          </a:bodyPr>
          <a:lstStyle/>
          <a:p>
            <a:r>
              <a:rPr lang="nb-NO" sz="3600" dirty="0" smtClean="0"/>
              <a:t>Vanligste nevrologiske diagnoser som ofte har behov for rehabiliteringstiltak/tverrfaglig oppfølging</a:t>
            </a:r>
            <a:endParaRPr lang="nb-NO" sz="36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Hjerneslag</a:t>
            </a:r>
          </a:p>
          <a:p>
            <a:r>
              <a:rPr lang="nb-NO" dirty="0" smtClean="0"/>
              <a:t>Parkinsons sykdom</a:t>
            </a:r>
          </a:p>
          <a:p>
            <a:r>
              <a:rPr lang="nb-NO" dirty="0" smtClean="0"/>
              <a:t>MS</a:t>
            </a:r>
          </a:p>
          <a:p>
            <a:r>
              <a:rPr lang="nb-NO" dirty="0" smtClean="0"/>
              <a:t>ALS</a:t>
            </a:r>
          </a:p>
          <a:p>
            <a:r>
              <a:rPr lang="nb-NO" dirty="0" smtClean="0"/>
              <a:t>Muskelsykdommer </a:t>
            </a:r>
          </a:p>
          <a:p>
            <a:r>
              <a:rPr lang="nb-NO" dirty="0" smtClean="0"/>
              <a:t>Andre kroniske nevrologiske sykdommer hvor pasienter opplever gradvis forverring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66532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Formål med rehabilitering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Gjenvinne tapt funksjon</a:t>
            </a:r>
          </a:p>
          <a:p>
            <a:r>
              <a:rPr lang="nb-NO" dirty="0" smtClean="0"/>
              <a:t>Forebygge/redusere videre funksjonstap</a:t>
            </a:r>
          </a:p>
          <a:p>
            <a:endParaRPr lang="nb-NO" dirty="0"/>
          </a:p>
          <a:p>
            <a:r>
              <a:rPr lang="nb-NO" dirty="0" smtClean="0"/>
              <a:t>«all form for strukturert aktivitet med fokus på vedlikehold av funksjon er egentlig et rehabiliteringstiltak»</a:t>
            </a:r>
          </a:p>
          <a:p>
            <a:pPr lvl="1"/>
            <a:r>
              <a:rPr lang="nb-NO" dirty="0" smtClean="0"/>
              <a:t>Tverrfaglig behandling</a:t>
            </a:r>
          </a:p>
          <a:p>
            <a:pPr lvl="1"/>
            <a:r>
              <a:rPr lang="nb-NO" dirty="0" smtClean="0"/>
              <a:t>Fokus på egenaktivitet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51763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Hvordan oppnå best mulig effekt av rehabilitering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Tidlig start etter sykdomsdebut</a:t>
            </a:r>
          </a:p>
          <a:p>
            <a:r>
              <a:rPr lang="nb-NO" dirty="0" smtClean="0"/>
              <a:t>Vedlikehold i eget hjemmemiljø</a:t>
            </a:r>
          </a:p>
          <a:p>
            <a:r>
              <a:rPr lang="nb-NO" dirty="0" smtClean="0"/>
              <a:t>Individuelt tilpasset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44037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Ressurser i egen avdeling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Lege</a:t>
            </a:r>
          </a:p>
          <a:p>
            <a:r>
              <a:rPr lang="nb-NO" dirty="0" smtClean="0"/>
              <a:t>Sykepleier</a:t>
            </a:r>
          </a:p>
          <a:p>
            <a:r>
              <a:rPr lang="nb-NO" dirty="0" smtClean="0"/>
              <a:t>Fysioterapeut</a:t>
            </a:r>
          </a:p>
          <a:p>
            <a:r>
              <a:rPr lang="nb-NO" dirty="0" smtClean="0"/>
              <a:t>Ergoterapeut</a:t>
            </a:r>
          </a:p>
          <a:p>
            <a:r>
              <a:rPr lang="nb-NO" dirty="0" smtClean="0"/>
              <a:t>Logoped</a:t>
            </a:r>
          </a:p>
          <a:p>
            <a:r>
              <a:rPr lang="nb-NO" dirty="0" smtClean="0"/>
              <a:t>Klinisk ernæringsfysiolog</a:t>
            </a:r>
          </a:p>
          <a:p>
            <a:r>
              <a:rPr lang="nb-NO" dirty="0" smtClean="0"/>
              <a:t>Sosionom</a:t>
            </a:r>
          </a:p>
          <a:p>
            <a:r>
              <a:rPr lang="nb-NO" dirty="0" err="1" smtClean="0"/>
              <a:t>Nevropsykolog</a:t>
            </a:r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42781428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Hva gjøres under innleggelse?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Lege vurderer indikasjon for henvisning til medlemmer i tverrfaglig team</a:t>
            </a:r>
          </a:p>
          <a:p>
            <a:r>
              <a:rPr lang="nb-NO" dirty="0" smtClean="0"/>
              <a:t>Tverrfaglige møter 3 </a:t>
            </a:r>
            <a:r>
              <a:rPr lang="nb-NO" dirty="0" err="1" smtClean="0"/>
              <a:t>ggr</a:t>
            </a:r>
            <a:r>
              <a:rPr lang="nb-NO" dirty="0" smtClean="0"/>
              <a:t> pr uke</a:t>
            </a:r>
          </a:p>
          <a:p>
            <a:pPr lvl="1"/>
            <a:r>
              <a:rPr lang="nb-NO" dirty="0" smtClean="0"/>
              <a:t>Drøfting av tiltak under innleggelse og etter utskrivelse</a:t>
            </a:r>
          </a:p>
          <a:p>
            <a:pPr lvl="1"/>
            <a:r>
              <a:rPr lang="nb-NO" dirty="0" smtClean="0"/>
              <a:t>Hjerneslag: følger etablerte anbefalinger i pakkeforløp for vurdering av rehabiliteringsbehov</a:t>
            </a:r>
          </a:p>
          <a:p>
            <a:r>
              <a:rPr lang="nb-NO" dirty="0" smtClean="0"/>
              <a:t>Starte rehabiliteringsprosessen med en gang	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9844821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ma">
  <a:themeElements>
    <a:clrScheme name="HMN">
      <a:dk1>
        <a:srgbClr val="000000"/>
      </a:dk1>
      <a:lt1>
        <a:srgbClr val="FFFFFF"/>
      </a:lt1>
      <a:dk2>
        <a:srgbClr val="003283"/>
      </a:dk2>
      <a:lt2>
        <a:srgbClr val="E8F0FA"/>
      </a:lt2>
      <a:accent1>
        <a:srgbClr val="81A9E1"/>
      </a:accent1>
      <a:accent2>
        <a:srgbClr val="BD0C2E"/>
      </a:accent2>
      <a:accent3>
        <a:srgbClr val="E3A610"/>
      </a:accent3>
      <a:accent4>
        <a:srgbClr val="5C3228"/>
      </a:accent4>
      <a:accent5>
        <a:srgbClr val="6B9B3A"/>
      </a:accent5>
      <a:accent6>
        <a:srgbClr val="8D6959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LSE MØRE OG ROMSDAL" id="{FD407EEB-8D0A-824D-AF99-8EFEEBACBBE9}" vid="{96933F0D-F111-B84D-991E-8274539D952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EB8C3FBF99EE748A2D428E276D701E9" ma:contentTypeVersion="0" ma:contentTypeDescription="Opprett et nytt dokument." ma:contentTypeScope="" ma:versionID="6b8902b2782988aeb1cbc93812797daa">
  <xsd:schema xmlns:xsd="http://www.w3.org/2001/XMLSchema" xmlns:p="http://schemas.microsoft.com/office/2006/metadata/properties" targetNamespace="http://schemas.microsoft.com/office/2006/metadata/properties" ma:root="true" ma:fieldsID="ebed2e9da880fd1116f4cada8ffe3c2e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 ma:readOnly="tru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C65F42C-F751-402A-97AD-C9D80B7DD9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0616DFF6-D820-4097-AA17-C548FFE33D11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1B4C61B-2C12-40C5-B6A3-A34E8D977EE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Presentasjon Helse Møre og Romsdal</Template>
  <TotalTime>365</TotalTime>
  <Words>292</Words>
  <Application>Microsoft Office PowerPoint</Application>
  <PresentationFormat>Widescreen</PresentationFormat>
  <Paragraphs>66</Paragraphs>
  <Slides>11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11</vt:i4>
      </vt:variant>
    </vt:vector>
  </HeadingPairs>
  <TitlesOfParts>
    <vt:vector size="14" baseType="lpstr">
      <vt:lpstr>Arial</vt:lpstr>
      <vt:lpstr>Calibri</vt:lpstr>
      <vt:lpstr>1_Office-tema</vt:lpstr>
      <vt:lpstr>Rehabilitering ved nevrologiske tilstander</vt:lpstr>
      <vt:lpstr>PowerPoint-presentasjon</vt:lpstr>
      <vt:lpstr>Hva er rehabilitering?</vt:lpstr>
      <vt:lpstr>Hva er rehabilitering, forts</vt:lpstr>
      <vt:lpstr>Vanligste nevrologiske diagnoser som ofte har behov for rehabiliteringstiltak/tverrfaglig oppfølging</vt:lpstr>
      <vt:lpstr>Formål med rehabilitering</vt:lpstr>
      <vt:lpstr>Hvordan oppnå best mulig effekt av rehabilitering</vt:lpstr>
      <vt:lpstr>Ressurser i egen avdeling</vt:lpstr>
      <vt:lpstr>Hva gjøres under innleggelse?</vt:lpstr>
      <vt:lpstr>Ved utskrivelse</vt:lpstr>
      <vt:lpstr>Mulighetsrom</vt:lpstr>
    </vt:vector>
  </TitlesOfParts>
  <Company>Helse Midt-Norge 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Giske, Carina</dc:creator>
  <cp:lastModifiedBy>Morsund, Åse Hagen</cp:lastModifiedBy>
  <cp:revision>14</cp:revision>
  <dcterms:created xsi:type="dcterms:W3CDTF">2021-05-12T11:34:44Z</dcterms:created>
  <dcterms:modified xsi:type="dcterms:W3CDTF">2024-05-31T09:29:03Z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0x010100EEB8C3FBF99EE748A2D428E276D701E9</vt:lpwstr>
  </property>
</Properties>
</file>