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sldIdLst>
    <p:sldId id="256" r:id="rId5"/>
    <p:sldId id="26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74"/>
  </p:normalViewPr>
  <p:slideViewPr>
    <p:cSldViewPr snapToGrid="0" snapToObjects="1">
      <p:cViewPr varScale="1">
        <p:scale>
          <a:sx n="120" d="100"/>
          <a:sy n="120" d="100"/>
        </p:scale>
        <p:origin x="114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82EE02C8-94DC-504A-9290-29BBC4763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5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5A38543-F334-5141-BE07-549A4AA9D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9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4ECAEA5-43DC-5F48-9908-ADA1B9F6D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57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372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33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21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688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178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846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E153C832-2D45-9242-963F-DAE9C7CFE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3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50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7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C331E2E6-91A3-6B4D-81C7-7604413B3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5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9D6672D-8C6A-0C4F-88CF-81912731A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5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024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87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60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31.05.2024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276AF080-B774-114D-B737-B407AAFF18F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4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6" r:id="rId3"/>
    <p:sldLayoutId id="2147483677" r:id="rId4"/>
    <p:sldLayoutId id="2147483665" r:id="rId5"/>
    <p:sldLayoutId id="2147483678" r:id="rId6"/>
    <p:sldLayoutId id="2147483666" r:id="rId7"/>
    <p:sldLayoutId id="2147483667" r:id="rId8"/>
    <p:sldLayoutId id="2147483668" r:id="rId9"/>
    <p:sldLayoutId id="2147483669" r:id="rId10"/>
    <p:sldLayoutId id="2147483671" r:id="rId11"/>
    <p:sldLayoutId id="2147483672" r:id="rId12"/>
    <p:sldLayoutId id="2147483673" r:id="rId13"/>
    <p:sldLayoutId id="2147483674" r:id="rId14"/>
    <p:sldLayoutId id="2147483670" r:id="rId15"/>
    <p:sldLayoutId id="214748367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311932-E3CC-1340-883B-F1A631B02B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Rehabilitering ved nevrologiske tilstander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2566960-F4E5-9B4D-8874-59FC546A2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0198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Ved utskrivelse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Vurdere behov for videre rehabiliteringsopplegg, samt nivå for behandling.</a:t>
            </a:r>
          </a:p>
          <a:p>
            <a:r>
              <a:rPr lang="nb-NO" dirty="0" smtClean="0"/>
              <a:t>Ta kontakt med relevant sted</a:t>
            </a:r>
          </a:p>
          <a:p>
            <a:r>
              <a:rPr lang="nb-NO" dirty="0" smtClean="0"/>
              <a:t>Viktig å definere mål for et rehabiliteringstiltak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7724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Mulighetsrom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Veiledning av kommunale tverrfaglige ressurser</a:t>
            </a:r>
          </a:p>
          <a:p>
            <a:r>
              <a:rPr lang="nb-NO" dirty="0" smtClean="0"/>
              <a:t>Moderne behandling</a:t>
            </a:r>
          </a:p>
          <a:p>
            <a:pPr lvl="1"/>
            <a:r>
              <a:rPr lang="nb-NO" dirty="0" smtClean="0"/>
              <a:t>Poliklinisk </a:t>
            </a:r>
          </a:p>
          <a:p>
            <a:pPr lvl="1"/>
            <a:r>
              <a:rPr lang="nb-NO" dirty="0" smtClean="0"/>
              <a:t>Dagtilbud (SNR med et stort pasienthotell)</a:t>
            </a:r>
          </a:p>
          <a:p>
            <a:pPr lvl="1"/>
            <a:r>
              <a:rPr lang="nb-NO" dirty="0" smtClean="0"/>
              <a:t>Kortere og flere rehabiliteringsopphold med et definert intervall</a:t>
            </a:r>
          </a:p>
          <a:p>
            <a:pPr lvl="2"/>
            <a:r>
              <a:rPr lang="nb-NO" dirty="0" smtClean="0"/>
              <a:t>Redusere «skippertaksmetoden»</a:t>
            </a:r>
          </a:p>
          <a:p>
            <a:r>
              <a:rPr lang="nb-NO" dirty="0" smtClean="0"/>
              <a:t>Samarbeid med klinikk for kreft og rehabilitering</a:t>
            </a:r>
          </a:p>
          <a:p>
            <a:pPr lvl="1"/>
            <a:r>
              <a:rPr lang="nb-NO" dirty="0" smtClean="0"/>
              <a:t>Seksjon for fysikalsk medisin ved Ålesund sykehus</a:t>
            </a:r>
          </a:p>
          <a:p>
            <a:pPr lvl="1"/>
            <a:r>
              <a:rPr lang="nb-NO" dirty="0" smtClean="0"/>
              <a:t>Aure rehabiliteringssenter</a:t>
            </a:r>
          </a:p>
          <a:p>
            <a:pPr lvl="2"/>
            <a:r>
              <a:rPr lang="nb-NO" dirty="0" smtClean="0"/>
              <a:t>Mulighetsrom for å etablere moderne behandlingsprinsipper</a:t>
            </a:r>
          </a:p>
          <a:p>
            <a:pPr lvl="2"/>
            <a:r>
              <a:rPr lang="nb-NO" dirty="0" smtClean="0"/>
              <a:t>Tett relasjon med avdeling for nevrologi, øye og klinisk støtte</a:t>
            </a:r>
          </a:p>
          <a:p>
            <a:pPr lvl="3"/>
            <a:r>
              <a:rPr lang="nb-NO" dirty="0" smtClean="0"/>
              <a:t>Nevrolog, </a:t>
            </a:r>
            <a:r>
              <a:rPr lang="nb-NO" dirty="0" err="1" smtClean="0"/>
              <a:t>nevropsykolog</a:t>
            </a:r>
            <a:r>
              <a:rPr lang="nb-NO" smtClean="0"/>
              <a:t>, andre</a:t>
            </a:r>
            <a:endParaRPr lang="nb-NO" dirty="0" smtClean="0"/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769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362" y="947737"/>
            <a:ext cx="410527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2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rehabilitering?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Spesialisert rehabilitering</a:t>
            </a:r>
          </a:p>
          <a:p>
            <a:pPr lvl="1"/>
            <a:r>
              <a:rPr lang="nb-NO" dirty="0" smtClean="0"/>
              <a:t>Spesialisthelsetjenesten</a:t>
            </a:r>
          </a:p>
          <a:p>
            <a:r>
              <a:rPr lang="nb-NO" dirty="0" smtClean="0"/>
              <a:t>Kommunal rehabilitering</a:t>
            </a:r>
          </a:p>
          <a:p>
            <a:pPr lvl="1"/>
            <a:r>
              <a:rPr lang="nb-NO" dirty="0" smtClean="0"/>
              <a:t>Rehabiliteringsinstitusjoner </a:t>
            </a:r>
          </a:p>
          <a:p>
            <a:pPr lvl="1"/>
            <a:r>
              <a:rPr lang="nb-NO" dirty="0" smtClean="0"/>
              <a:t>Andre kommunale rehabiliteringstiltak</a:t>
            </a:r>
          </a:p>
          <a:p>
            <a:r>
              <a:rPr lang="nb-NO" dirty="0" smtClean="0"/>
              <a:t>Hverdagsrehabilitering</a:t>
            </a:r>
          </a:p>
          <a:p>
            <a:pPr lvl="1"/>
            <a:r>
              <a:rPr lang="nb-NO" dirty="0" smtClean="0"/>
              <a:t>Fokus på best mulig funksjon i hverdagen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51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rehabilitering,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Rehabilitering etter spesifikke, metoder </a:t>
            </a:r>
            <a:r>
              <a:rPr lang="nb-NO" dirty="0" err="1" smtClean="0"/>
              <a:t>vha</a:t>
            </a:r>
            <a:r>
              <a:rPr lang="nb-NO" dirty="0" smtClean="0"/>
              <a:t> et tverrfaglig team</a:t>
            </a:r>
          </a:p>
          <a:p>
            <a:r>
              <a:rPr lang="nb-NO" dirty="0" smtClean="0"/>
              <a:t>Enklere tiltak for å bedre et spesifikt funksjonsutfall </a:t>
            </a:r>
          </a:p>
          <a:p>
            <a:r>
              <a:rPr lang="nb-NO" dirty="0" smtClean="0"/>
              <a:t>Øving i å bli mest mulig selvstendig uten å involvere tverrfaglig rehabiliteringsteam</a:t>
            </a:r>
          </a:p>
          <a:p>
            <a:pPr lvl="1"/>
            <a:r>
              <a:rPr lang="nb-NO" dirty="0" smtClean="0"/>
              <a:t>Spise selv</a:t>
            </a:r>
          </a:p>
          <a:p>
            <a:pPr lvl="1"/>
            <a:r>
              <a:rPr lang="nb-NO" dirty="0" smtClean="0"/>
              <a:t>Kle på seg selv</a:t>
            </a:r>
          </a:p>
          <a:p>
            <a:pPr lvl="1"/>
            <a:r>
              <a:rPr lang="nb-NO" dirty="0" smtClean="0"/>
              <a:t>Ivareta personlig hygiene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294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80106" y="229953"/>
            <a:ext cx="10515600" cy="1325563"/>
          </a:xfrm>
        </p:spPr>
        <p:txBody>
          <a:bodyPr>
            <a:normAutofit/>
          </a:bodyPr>
          <a:lstStyle/>
          <a:p>
            <a:r>
              <a:rPr lang="nb-NO" sz="3600" dirty="0" smtClean="0"/>
              <a:t>Vanligste nevrologiske diagnoser som ofte har behov for rehabiliteringstiltak/tverrfaglig oppfølging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Hjerneslag</a:t>
            </a:r>
          </a:p>
          <a:p>
            <a:r>
              <a:rPr lang="nb-NO" dirty="0" smtClean="0"/>
              <a:t>Parkinsons sykdom</a:t>
            </a:r>
          </a:p>
          <a:p>
            <a:r>
              <a:rPr lang="nb-NO" dirty="0" smtClean="0"/>
              <a:t>MS</a:t>
            </a:r>
          </a:p>
          <a:p>
            <a:r>
              <a:rPr lang="nb-NO" dirty="0" smtClean="0"/>
              <a:t>ALS</a:t>
            </a:r>
          </a:p>
          <a:p>
            <a:r>
              <a:rPr lang="nb-NO" dirty="0" smtClean="0"/>
              <a:t>Muskelsykdommer </a:t>
            </a:r>
          </a:p>
          <a:p>
            <a:r>
              <a:rPr lang="nb-NO" dirty="0" smtClean="0"/>
              <a:t>Andre kroniske nevrologiske sykdommer hvor pasienter opplever gradvis forverring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6532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Formål med rehabilitering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Gjenvinne tapt funksjon</a:t>
            </a:r>
          </a:p>
          <a:p>
            <a:r>
              <a:rPr lang="nb-NO" dirty="0" smtClean="0"/>
              <a:t>Forebygge/redusere videre funksjonstap</a:t>
            </a:r>
          </a:p>
          <a:p>
            <a:endParaRPr lang="nb-NO" dirty="0"/>
          </a:p>
          <a:p>
            <a:r>
              <a:rPr lang="nb-NO" dirty="0" smtClean="0"/>
              <a:t>«all form for strukturert aktivitet med fokus på vedlikehold av funksjon er egentlig et rehabiliteringstiltak»</a:t>
            </a:r>
          </a:p>
          <a:p>
            <a:pPr lvl="1"/>
            <a:r>
              <a:rPr lang="nb-NO" dirty="0" smtClean="0"/>
              <a:t>Tverrfaglig behandling</a:t>
            </a:r>
          </a:p>
          <a:p>
            <a:pPr lvl="1"/>
            <a:r>
              <a:rPr lang="nb-NO" dirty="0" smtClean="0"/>
              <a:t>Fokus på egenaktivitet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176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oppnå best mulig effekt av rehabilitering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Tidlig start etter sykdomsdebut</a:t>
            </a:r>
          </a:p>
          <a:p>
            <a:r>
              <a:rPr lang="nb-NO" dirty="0" smtClean="0"/>
              <a:t>Vedlikehold i eget hjemmemiljø</a:t>
            </a:r>
          </a:p>
          <a:p>
            <a:r>
              <a:rPr lang="nb-NO" dirty="0" smtClean="0"/>
              <a:t>Individuelt tilpasset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4037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Ressurser i egen avdeling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Lege</a:t>
            </a:r>
          </a:p>
          <a:p>
            <a:r>
              <a:rPr lang="nb-NO" dirty="0" smtClean="0"/>
              <a:t>Sykepleier</a:t>
            </a:r>
          </a:p>
          <a:p>
            <a:r>
              <a:rPr lang="nb-NO" dirty="0" smtClean="0"/>
              <a:t>Fysioterapeut</a:t>
            </a:r>
          </a:p>
          <a:p>
            <a:r>
              <a:rPr lang="nb-NO" dirty="0" smtClean="0"/>
              <a:t>Ergoterapeut</a:t>
            </a:r>
          </a:p>
          <a:p>
            <a:r>
              <a:rPr lang="nb-NO" dirty="0" smtClean="0"/>
              <a:t>Logoped</a:t>
            </a:r>
          </a:p>
          <a:p>
            <a:r>
              <a:rPr lang="nb-NO" dirty="0" smtClean="0"/>
              <a:t>Klinisk ernæringsfysiolog</a:t>
            </a:r>
          </a:p>
          <a:p>
            <a:r>
              <a:rPr lang="nb-NO" dirty="0" smtClean="0"/>
              <a:t>Sosionom</a:t>
            </a:r>
          </a:p>
          <a:p>
            <a:r>
              <a:rPr lang="nb-NO" dirty="0" err="1" smtClean="0"/>
              <a:t>Nevropsykolog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278142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gjøres under innleggelse?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Lege vurderer indikasjon for henvisning til medlemmer i tverrfaglig team</a:t>
            </a:r>
          </a:p>
          <a:p>
            <a:r>
              <a:rPr lang="nb-NO" dirty="0" smtClean="0"/>
              <a:t>Tverrfaglige møter 3 </a:t>
            </a:r>
            <a:r>
              <a:rPr lang="nb-NO" dirty="0" err="1" smtClean="0"/>
              <a:t>ggr</a:t>
            </a:r>
            <a:r>
              <a:rPr lang="nb-NO" dirty="0" smtClean="0"/>
              <a:t> pr uke</a:t>
            </a:r>
          </a:p>
          <a:p>
            <a:pPr lvl="1"/>
            <a:r>
              <a:rPr lang="nb-NO" dirty="0" smtClean="0"/>
              <a:t>Drøfting av tiltak under innleggelse og etter utskrivelse</a:t>
            </a:r>
          </a:p>
          <a:p>
            <a:pPr lvl="1"/>
            <a:r>
              <a:rPr lang="nb-NO" dirty="0" smtClean="0"/>
              <a:t>Hjerneslag: følger etablerte anbefalinger i pakkeforløp for vurdering av rehabiliteringsbehov</a:t>
            </a:r>
          </a:p>
          <a:p>
            <a:r>
              <a:rPr lang="nb-NO" dirty="0" smtClean="0"/>
              <a:t>Starte rehabiliteringsprosessen med en gang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84482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SE MØRE OG ROMSDAL" id="{FD407EEB-8D0A-824D-AF99-8EFEEBACBBE9}" vid="{96933F0D-F111-B84D-991E-8274539D952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EB8C3FBF99EE748A2D428E276D701E9" ma:contentTypeVersion="0" ma:contentTypeDescription="Opprett et nytt dokument." ma:contentTypeScope="" ma:versionID="6b8902b2782988aeb1cbc93812797daa">
  <xsd:schema xmlns:xsd="http://www.w3.org/2001/XMLSchema" xmlns:p="http://schemas.microsoft.com/office/2006/metadata/properties" targetNamespace="http://schemas.microsoft.com/office/2006/metadata/properties" ma:root="true" ma:fieldsID="ebed2e9da880fd1116f4cada8ffe3c2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 ma:readOnly="tru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65F42C-F751-402A-97AD-C9D80B7DD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616DFF6-D820-4097-AA17-C548FFE33D11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1B4C61B-2C12-40C5-B6A3-A34E8D977E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 Helse Møre og Romsdal</Template>
  <TotalTime>365</TotalTime>
  <Words>292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1_Office-tema</vt:lpstr>
      <vt:lpstr>Rehabilitering ved nevrologiske tilstander</vt:lpstr>
      <vt:lpstr>PowerPoint-presentasjon</vt:lpstr>
      <vt:lpstr>Hva er rehabilitering?</vt:lpstr>
      <vt:lpstr>Hva er rehabilitering, forts</vt:lpstr>
      <vt:lpstr>Vanligste nevrologiske diagnoser som ofte har behov for rehabiliteringstiltak/tverrfaglig oppfølging</vt:lpstr>
      <vt:lpstr>Formål med rehabilitering</vt:lpstr>
      <vt:lpstr>Hvordan oppnå best mulig effekt av rehabilitering</vt:lpstr>
      <vt:lpstr>Ressurser i egen avdeling</vt:lpstr>
      <vt:lpstr>Hva gjøres under innleggelse?</vt:lpstr>
      <vt:lpstr>Ved utskrivelse</vt:lpstr>
      <vt:lpstr>Mulighetsrom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Giske, Carina</dc:creator>
  <cp:lastModifiedBy>Morsund, Åse Hagen</cp:lastModifiedBy>
  <cp:revision>14</cp:revision>
  <dcterms:created xsi:type="dcterms:W3CDTF">2021-05-12T11:34:44Z</dcterms:created>
  <dcterms:modified xsi:type="dcterms:W3CDTF">2024-05-31T09:29:03Z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0x010100EEB8C3FBF99EE748A2D428E276D701E9</vt:lpwstr>
  </property>
</Properties>
</file>