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4"/>
    <p:sldMasterId id="2147484061" r:id="rId5"/>
  </p:sldMasterIdLst>
  <p:notesMasterIdLst>
    <p:notesMasterId r:id="rId29"/>
  </p:notesMasterIdLst>
  <p:sldIdLst>
    <p:sldId id="258" r:id="rId6"/>
    <p:sldId id="2608" r:id="rId7"/>
    <p:sldId id="2147198943" r:id="rId8"/>
    <p:sldId id="2610" r:id="rId9"/>
    <p:sldId id="264" r:id="rId10"/>
    <p:sldId id="8033" r:id="rId11"/>
    <p:sldId id="8010" r:id="rId12"/>
    <p:sldId id="261" r:id="rId13"/>
    <p:sldId id="8021" r:id="rId14"/>
    <p:sldId id="262" r:id="rId15"/>
    <p:sldId id="8042" r:id="rId16"/>
    <p:sldId id="8043" r:id="rId17"/>
    <p:sldId id="8044" r:id="rId18"/>
    <p:sldId id="269" r:id="rId19"/>
    <p:sldId id="8046" r:id="rId20"/>
    <p:sldId id="8063" r:id="rId21"/>
    <p:sldId id="8048" r:id="rId22"/>
    <p:sldId id="8026" r:id="rId23"/>
    <p:sldId id="8062" r:id="rId24"/>
    <p:sldId id="2609" r:id="rId25"/>
    <p:sldId id="8064" r:id="rId26"/>
    <p:sldId id="8040" r:id="rId27"/>
    <p:sldId id="2147198942" r:id="rId2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Antall</a:t>
            </a:r>
            <a:r>
              <a:rPr lang="en-US"/>
              <a:t> </a:t>
            </a:r>
            <a:r>
              <a:rPr lang="en-US" err="1"/>
              <a:t>henvisninger</a:t>
            </a:r>
            <a:r>
              <a:rPr lang="en-US"/>
              <a:t> -</a:t>
            </a:r>
            <a:r>
              <a:rPr lang="en-US" baseline="0"/>
              <a:t> </a:t>
            </a:r>
            <a:r>
              <a:rPr lang="en-US" err="1"/>
              <a:t>mestringsteknologi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barn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unge</a:t>
            </a:r>
            <a:endParaRPr lang="en-US"/>
          </a:p>
        </c:rich>
      </c:tx>
      <c:layout>
        <c:manualLayout>
          <c:xMode val="edge"/>
          <c:yMode val="edge"/>
          <c:x val="0.13391141297764603"/>
          <c:y val="2.2205966017440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Mestringsteknologi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17</c:v>
                </c:pt>
                <c:pt idx="2">
                  <c:v>13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A5-40F2-B1D3-DC3AA87481C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Elektronisk talemaskin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A5-40F2-B1D3-DC3AA8748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265600"/>
        <c:axId val="430264160"/>
      </c:lineChart>
      <c:catAx>
        <c:axId val="4302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264160"/>
        <c:crosses val="autoZero"/>
        <c:auto val="1"/>
        <c:lblAlgn val="ctr"/>
        <c:lblOffset val="100"/>
        <c:noMultiLvlLbl val="0"/>
      </c:catAx>
      <c:valAx>
        <c:axId val="43026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2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190-DC16-4A23-8B78-7762BFF15052}" type="datetimeFigureOut">
              <a:rPr lang="nb-NO" smtClean="0"/>
              <a:t>31.05.2024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6AF3-D22A-40A1-8DFC-BBF2235D5B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7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16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Molde kommune gjennomførte spørreundersøkelse vedrørende bruk av tekniske hjelpemidler fra Nav HMS i 2022?</a:t>
            </a:r>
          </a:p>
          <a:p>
            <a:r>
              <a:rPr lang="nb-NO"/>
              <a:t>Undersøkelsen viste at brukerne opplevde at opplæringen var mangelfull og at hjel</a:t>
            </a:r>
          </a:p>
          <a:p>
            <a:endParaRPr lang="nb-NO"/>
          </a:p>
          <a:p>
            <a:r>
              <a:rPr lang="nb-NO"/>
              <a:t>Se alle prosjekt i sammenheng, SMART Molde med utvikling av Molde helse- og mestringsarena, </a:t>
            </a:r>
          </a:p>
          <a:p>
            <a:endParaRPr lang="nb-NO"/>
          </a:p>
          <a:p>
            <a:r>
              <a:rPr lang="nb-NO"/>
              <a:t>Sjekk med HEGE/HC stemmer dette med undersøkelsen??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3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God begrunnelse på alle punktene for hvilke oppgaver de ulike har fått tildelt. Alt er godt forankret gjennom diverse møter – vis til alt forankringsarbeid vi har utført. </a:t>
            </a:r>
          </a:p>
          <a:p>
            <a:r>
              <a:rPr lang="nb-NO"/>
              <a:t>Helse og oppvekst – hånd i hånd. Dekke livet til bruker.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76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/>
              <a:t>Kartleggingsarbeid avdekket behov for en ekstra fase i tjenesteforløpet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/>
              <a:t>Tilbakemelding fra skoler om at før et barn blir henvist for helsetjenester, er det mye arbeid som er gjort </a:t>
            </a:r>
            <a:r>
              <a:rPr lang="nb-NO" b="0" err="1"/>
              <a:t>mtp</a:t>
            </a:r>
            <a:r>
              <a:rPr lang="nb-NO" b="0"/>
              <a:t> å avdekke vansker og bekymringer. </a:t>
            </a:r>
          </a:p>
          <a:p>
            <a:endParaRPr lang="nb-NO" b="0"/>
          </a:p>
          <a:p>
            <a:r>
              <a:rPr lang="nb-NO" b="0"/>
              <a:t>I denne fasen er det mange som bidrar på ulikt vis med å avdekke utfordringsbildet. </a:t>
            </a:r>
          </a:p>
          <a:p>
            <a:r>
              <a:rPr lang="nb-NO" b="0"/>
              <a:t>Viktig å adressere denne fasen og ta tak i 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/>
          </a:p>
          <a:p>
            <a:endParaRPr lang="nb-NO"/>
          </a:p>
          <a:p>
            <a:r>
              <a:rPr lang="nb-NO"/>
              <a:t>BTI-modellen – forarbeid før en henvisning. Prosess med å avdekke vansker og utfordringer.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50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BTI-modellen (Bedre Tverrfaglig Innsats </a:t>
            </a:r>
          </a:p>
          <a:p>
            <a:r>
              <a:rPr lang="nb-NO"/>
              <a:t>	- samhandlingsmodell for tjenester som møter bl.a. barn og unge det er knyttet undring eller bekymring til. </a:t>
            </a:r>
          </a:p>
          <a:p>
            <a:r>
              <a:rPr lang="nb-NO"/>
              <a:t>Barn og unges helsetjenester</a:t>
            </a:r>
          </a:p>
          <a:p>
            <a:r>
              <a:rPr lang="nb-NO"/>
              <a:t>	- verktøy for fagfolk på tvers av </a:t>
            </a:r>
            <a:r>
              <a:rPr lang="nb-NO" err="1"/>
              <a:t>spes.helsetjeneste</a:t>
            </a:r>
            <a:r>
              <a:rPr lang="nb-NO"/>
              <a:t> og kommunen for å kunne gi sammenhengende hjelpetilbud</a:t>
            </a:r>
          </a:p>
          <a:p>
            <a:r>
              <a:rPr lang="nb-NO"/>
              <a:t>	- S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ju samhandlingsforløp for de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vanligste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psykiske plagene hos barn og unge. </a:t>
            </a:r>
          </a:p>
          <a:p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	-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Forløpene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fungerer som et kart over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tjenestene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og skal gi 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brukere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og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fagpersoner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bedre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 oversikt over </a:t>
            </a:r>
            <a:r>
              <a:rPr lang="nn-NO" b="0" i="0" err="1">
                <a:solidFill>
                  <a:srgbClr val="000000"/>
                </a:solidFill>
                <a:effectLst/>
                <a:latin typeface="plus-jakarta-sans"/>
              </a:rPr>
              <a:t>ansvarsområder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 og roller.</a:t>
            </a:r>
            <a:endParaRPr lang="nb-NO"/>
          </a:p>
          <a:p>
            <a:r>
              <a:rPr lang="nb-NO"/>
              <a:t>SLT-modellen</a:t>
            </a:r>
          </a:p>
          <a:p>
            <a:r>
              <a:rPr lang="nb-NO" b="0">
                <a:solidFill>
                  <a:srgbClr val="4D5156"/>
                </a:solidFill>
                <a:latin typeface="arial" panose="020B0604020202020204" pitchFamily="34" charset="0"/>
              </a:rPr>
              <a:t>- </a:t>
            </a:r>
            <a:r>
              <a:rPr lang="nb-NO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modell for å samordne rus- og kriminalitetsforebyggende tiltak for barn og unge.</a:t>
            </a:r>
            <a:r>
              <a:rPr lang="nb-NO" b="0" i="0">
                <a:solidFill>
                  <a:srgbClr val="004560"/>
                </a:solidFill>
                <a:effectLst/>
                <a:latin typeface="euclidcircularb"/>
              </a:rPr>
              <a:t>  </a:t>
            </a:r>
          </a:p>
          <a:p>
            <a:r>
              <a:rPr lang="nb-NO" b="1" i="0">
                <a:solidFill>
                  <a:srgbClr val="004560"/>
                </a:solidFill>
                <a:effectLst/>
                <a:latin typeface="euclidcircularb"/>
              </a:rPr>
              <a:t>S</a:t>
            </a:r>
            <a:r>
              <a:rPr lang="nb-NO" b="0" i="0">
                <a:solidFill>
                  <a:srgbClr val="004560"/>
                </a:solidFill>
                <a:effectLst/>
                <a:latin typeface="euclidcircularb"/>
              </a:rPr>
              <a:t>amordning av </a:t>
            </a:r>
            <a:r>
              <a:rPr lang="nb-NO" b="1" i="0">
                <a:solidFill>
                  <a:srgbClr val="004560"/>
                </a:solidFill>
                <a:effectLst/>
                <a:latin typeface="euclidcircularb"/>
              </a:rPr>
              <a:t>L</a:t>
            </a:r>
            <a:r>
              <a:rPr lang="nb-NO" b="0" i="0">
                <a:solidFill>
                  <a:srgbClr val="004560"/>
                </a:solidFill>
                <a:effectLst/>
                <a:latin typeface="euclidcircularb"/>
              </a:rPr>
              <a:t>okale rus- og kriminalitetsforebyggende </a:t>
            </a:r>
            <a:r>
              <a:rPr lang="nb-NO" b="1" i="0">
                <a:solidFill>
                  <a:srgbClr val="004560"/>
                </a:solidFill>
                <a:effectLst/>
                <a:latin typeface="euclidcircularb"/>
              </a:rPr>
              <a:t>T</a:t>
            </a:r>
            <a:r>
              <a:rPr lang="nb-NO" b="0" i="0">
                <a:solidFill>
                  <a:srgbClr val="004560"/>
                </a:solidFill>
                <a:effectLst/>
                <a:latin typeface="euclidcircularb"/>
              </a:rPr>
              <a:t>iltak</a:t>
            </a:r>
            <a:endParaRPr lang="nb-NO"/>
          </a:p>
          <a:p>
            <a:r>
              <a:rPr lang="nb-NO"/>
              <a:t>TTT</a:t>
            </a:r>
          </a:p>
          <a:p>
            <a:r>
              <a:rPr lang="nb-NO"/>
              <a:t>	- Tidlig tverrfaglig tjeneste 0-6 år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6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5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Kunnskapsheving – viktig for at tjenesten skal gå over i drift. Trygge, kompetente ansatte som tar sin del av oppgavene. </a:t>
            </a:r>
          </a:p>
          <a:p>
            <a:r>
              <a:rPr lang="nb-NO"/>
              <a:t>Løpende oppgave som må prioriteres. Stadig nye ansatte.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40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79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076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Bør denne brukes som «overskrift» i stedet for den fra ks.no?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42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95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Utspring fra </a:t>
            </a:r>
            <a:r>
              <a:rPr lang="nb-NO" err="1"/>
              <a:t>ergo.tjenesten</a:t>
            </a:r>
            <a:r>
              <a:rPr lang="nb-NO"/>
              <a:t> – barnetjenester eget fagområde – fungerer på en annen måte enn tjenester til voksne. 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Fortelle om bakgrunnen for at vi ønsket prosjektet. </a:t>
            </a:r>
          </a:p>
          <a:p>
            <a:r>
              <a:rPr lang="nb-NO"/>
              <a:t>Hva vi har erfart i tidligere «lukka» prosjekt - ønske om å endre noen utenfor vår "silo" har vært vanskelig når man ikke har noen med derfra. </a:t>
            </a:r>
            <a:endParaRPr lang="nb-NO">
              <a:cs typeface="Calibri"/>
            </a:endParaRPr>
          </a:p>
          <a:p>
            <a:r>
              <a:rPr lang="nb-NO"/>
              <a:t>Tverrfaglig fokus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22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73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922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6AF3-D22A-40A1-8DFC-BBF2235D5B1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89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Utspring fra </a:t>
            </a:r>
            <a:r>
              <a:rPr lang="nb-NO" err="1"/>
              <a:t>ergo.tjenesten</a:t>
            </a:r>
            <a:r>
              <a:rPr lang="nb-NO"/>
              <a:t> – barnetjenester eget fagområde – fungerer på en annen måte enn tjenester til voksne. 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Fortelle om bakgrunnen for at vi ønsket prosjektet. </a:t>
            </a:r>
          </a:p>
          <a:p>
            <a:r>
              <a:rPr lang="nb-NO"/>
              <a:t>Hva vi har erfart i tidligere «lukka» prosjekt - ønske om å endre noen utenfor vår "silo" har vært vanskelig når man ikke har noen med derfra. </a:t>
            </a:r>
            <a:endParaRPr lang="nb-NO">
              <a:cs typeface="Calibri"/>
            </a:endParaRPr>
          </a:p>
          <a:p>
            <a:r>
              <a:rPr lang="nb-NO"/>
              <a:t>Tverrfaglig fokus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92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Slettes? </a:t>
            </a:r>
          </a:p>
          <a:p>
            <a:r>
              <a:rPr lang="nb-NO"/>
              <a:t>Helt fra starten av prosjektet har vi jobbet på tvers av sektorer og hatt fokus på samarbeid til det beste for barnet.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8AE62-08FF-40E5-BA18-55EC948206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5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God hjelp fra veiledningsmaterialet fra NVP BUV</a:t>
            </a:r>
          </a:p>
          <a:p>
            <a:r>
              <a:rPr lang="nb-NO"/>
              <a:t>Helhetlig tjenestemodell</a:t>
            </a:r>
          </a:p>
          <a:p>
            <a:r>
              <a:rPr lang="nb-NO"/>
              <a:t>Informasjon fra KS.no</a:t>
            </a:r>
          </a:p>
          <a:p>
            <a:r>
              <a:rPr lang="nb-NO"/>
              <a:t>Mål 1</a:t>
            </a:r>
          </a:p>
          <a:p>
            <a:pPr marL="171450" indent="-171450">
              <a:buFontTx/>
              <a:buChar char="-"/>
            </a:pPr>
            <a:r>
              <a:rPr lang="nb-NO"/>
              <a:t>Vi har laget et tjenesteforløp for kommune for hvem som gjør hva i dette arbeidet.</a:t>
            </a:r>
          </a:p>
          <a:p>
            <a:pPr marL="171450" indent="-171450">
              <a:buFontTx/>
              <a:buChar char="-"/>
            </a:pPr>
            <a:r>
              <a:rPr lang="nb-NO"/>
              <a:t>Avklaring med roller mm. </a:t>
            </a:r>
          </a:p>
          <a:p>
            <a:pPr marL="171450" indent="-171450">
              <a:buFontTx/>
              <a:buChar char="-"/>
            </a:pPr>
            <a:r>
              <a:rPr lang="nb-NO"/>
              <a:t>Rektormøter</a:t>
            </a:r>
          </a:p>
          <a:p>
            <a:pPr marL="171450" indent="-171450">
              <a:buFontTx/>
              <a:buChar char="-"/>
            </a:pPr>
            <a:r>
              <a:rPr lang="nb-NO"/>
              <a:t>Arbeidsmøter</a:t>
            </a:r>
          </a:p>
          <a:p>
            <a:pPr marL="171450" indent="-171450">
              <a:buFontTx/>
              <a:buChar char="-"/>
            </a:pPr>
            <a:r>
              <a:rPr lang="nb-NO"/>
              <a:t>Forankringsmøter med fagpersoner, kommunalsjefer og politiske utvalg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0" indent="0">
              <a:buFontTx/>
              <a:buNone/>
            </a:pPr>
            <a:endParaRPr lang="nb-NO"/>
          </a:p>
          <a:p>
            <a:pPr marL="0" indent="0">
              <a:buFontTx/>
              <a:buNone/>
            </a:pPr>
            <a:r>
              <a:rPr lang="nb-NO"/>
              <a:t>Mål 2 </a:t>
            </a:r>
          </a:p>
          <a:p>
            <a:pPr marL="171450" indent="-171450">
              <a:buFontTx/>
              <a:buChar char="-"/>
            </a:pPr>
            <a:r>
              <a:rPr lang="nb-NO"/>
              <a:t>Nå er vi rundt og øker kunnskapen hos ansatte. </a:t>
            </a:r>
          </a:p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 å sette det i perspektiv, </a:t>
            </a:r>
          </a:p>
          <a:p>
            <a:endParaRPr lang="nb-NO"/>
          </a:p>
          <a:p>
            <a:r>
              <a:rPr lang="nb-NO"/>
              <a:t>Kommunal teknologi innført i NVP trygghet og mestring – for BUV – annen innfallsvinkel, færre brukere, mer individtilpassa teknologi som skal brukes på flere arenaer med utvikling av ferdigheter som utgangspunkt.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Utgangspunkt for arbeidet</a:t>
            </a:r>
          </a:p>
          <a:p>
            <a:endParaRPr lang="nb-NO"/>
          </a:p>
          <a:p>
            <a:r>
              <a:rPr lang="nb-NO"/>
              <a:t> I starten vanskelig å se for seg at alle boksene skulle være relevante inn i vårt prosjekt til BUV. Trygghet og mestring til BUV – stor forskjell i antall teknologier og brukere. </a:t>
            </a:r>
          </a:p>
          <a:p>
            <a:r>
              <a:rPr lang="nb-NO"/>
              <a:t>Valgte individtilpasset Nav teknologi for å utvikle ferdigheter, fremfor anskaffelse og teknologi for store mengder eldre. I starten fokus på kvalitative gevinster – etter hvert også </a:t>
            </a:r>
            <a:r>
              <a:rPr lang="nb-NO" err="1"/>
              <a:t>kvantaitative</a:t>
            </a:r>
            <a:r>
              <a:rPr lang="nb-NO"/>
              <a:t> gevinster. </a:t>
            </a:r>
          </a:p>
          <a:p>
            <a:endParaRPr lang="nb-NO"/>
          </a:p>
          <a:p>
            <a:r>
              <a:rPr lang="nb-NO"/>
              <a:t>Startet med å ta utgangspunkt i oppgavene for å gi teknologi til bruker, ivareta respons, uttrykning og evaluering.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4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Startet tidlig med å kartlegge interessenter og aktører. Passe oss for å utvikle tjenesten basert på antakelser om hvordan andre tjenester jobber, hvilken kompetanse de innehar osv. </a:t>
            </a:r>
          </a:p>
          <a:p>
            <a:r>
              <a:rPr lang="nb-NO"/>
              <a:t>Så til andre kommuner som har deltatt i NVP BUV før oss, hvordan hadde de fordelt oppgavene? </a:t>
            </a:r>
          </a:p>
          <a:p>
            <a:endParaRPr lang="nb-NO"/>
          </a:p>
          <a:p>
            <a:r>
              <a:rPr lang="nb-NO"/>
              <a:t>VI la ut på en tjenestereise der vi gjennomførte arbeidsmøter med ulike interessenter i kommunen fra ansatte i helse og skole, til toppledelsen i kommunen. Vi lærte tidlig at det var stor variasjon innad i kommunen og svært ulik praksis. Våre antakelser på forhånd om hvordan andre jobbet viste seg fort å være feil.</a:t>
            </a:r>
          </a:p>
          <a:p>
            <a:endParaRPr lang="nb-NO"/>
          </a:p>
          <a:p>
            <a:r>
              <a:rPr lang="nb-NO"/>
              <a:t>Våre spørsmål ble derfor: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6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Presenterte mulig scenarier fra andre kommuner. Passer dette inn hos oss?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5FB9-33AB-BD4E-B225-5DFFAD8CE7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vann, strand, solnedgang&#10;&#10;Automatisk generert beskrivelse">
            <a:extLst>
              <a:ext uri="{FF2B5EF4-FFF2-40B4-BE49-F238E27FC236}">
                <a16:creationId xmlns:a16="http://schemas.microsoft.com/office/drawing/2014/main" id="{93005CB6-FF5C-CA41-A0F6-1A5B73753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850"/>
          <a:stretch/>
        </p:blipFill>
        <p:spPr>
          <a:xfrm>
            <a:off x="1" y="-144295"/>
            <a:ext cx="12191999" cy="70022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F3A6AD2-C0A3-CC45-BEAF-53A3371A66F8}"/>
              </a:ext>
            </a:extLst>
          </p:cNvPr>
          <p:cNvSpPr/>
          <p:nvPr userDrawn="1"/>
        </p:nvSpPr>
        <p:spPr>
          <a:xfrm>
            <a:off x="0" y="-144295"/>
            <a:ext cx="12191999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2C7AFE-F83E-A844-A872-8167F4E00889}"/>
              </a:ext>
            </a:extLst>
          </p:cNvPr>
          <p:cNvSpPr/>
          <p:nvPr userDrawn="1"/>
        </p:nvSpPr>
        <p:spPr>
          <a:xfrm>
            <a:off x="0" y="5963611"/>
            <a:ext cx="12191999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A75A7D-541C-D440-A7E0-A31083FACBB0}"/>
              </a:ext>
            </a:extLst>
          </p:cNvPr>
          <p:cNvSpPr/>
          <p:nvPr userDrawn="1"/>
        </p:nvSpPr>
        <p:spPr>
          <a:xfrm>
            <a:off x="10032343" y="23624"/>
            <a:ext cx="911016" cy="894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AFEC1A9-0D0D-A642-AEC7-C7B53012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2661719"/>
            <a:ext cx="8076972" cy="145760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4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47CB706-67BB-2C45-B990-B81CFFFE8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226086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60FCDD-31C8-481A-9A5E-F2AC10C062E7}" type="datetime1">
              <a:rPr lang="nb-NO" smtClean="0"/>
              <a:t>31.05.2024</a:t>
            </a:fld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FB6C30D-5F88-3F49-AD3D-3FEB5B6647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594" y="264024"/>
            <a:ext cx="1563634" cy="452817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382B09E-E954-FB4D-A6FB-1E06A1954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22948"/>
            <a:ext cx="8254498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6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182044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31.05.2024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9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DF1C8-029A-4726-B3BC-F46419553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1508" y="1635793"/>
            <a:ext cx="4412753" cy="4406577"/>
          </a:xfrm>
          <a:custGeom>
            <a:avLst/>
            <a:gdLst>
              <a:gd name="connsiteX0" fmla="*/ 2203720 w 4412753"/>
              <a:gd name="connsiteY0" fmla="*/ 0 h 4406577"/>
              <a:gd name="connsiteX1" fmla="*/ 3025686 w 4412753"/>
              <a:gd name="connsiteY1" fmla="*/ 340057 h 4406577"/>
              <a:gd name="connsiteX2" fmla="*/ 4067315 w 4412753"/>
              <a:gd name="connsiteY2" fmla="*/ 1381483 h 4406577"/>
              <a:gd name="connsiteX3" fmla="*/ 4067315 w 4412753"/>
              <a:gd name="connsiteY3" fmla="*/ 3025094 h 4406577"/>
              <a:gd name="connsiteX4" fmla="*/ 3025686 w 4412753"/>
              <a:gd name="connsiteY4" fmla="*/ 4066520 h 4406577"/>
              <a:gd name="connsiteX5" fmla="*/ 1381754 w 4412753"/>
              <a:gd name="connsiteY5" fmla="*/ 4066520 h 4406577"/>
              <a:gd name="connsiteX6" fmla="*/ 340125 w 4412753"/>
              <a:gd name="connsiteY6" fmla="*/ 3025094 h 4406577"/>
              <a:gd name="connsiteX7" fmla="*/ 340125 w 4412753"/>
              <a:gd name="connsiteY7" fmla="*/ 1381483 h 4406577"/>
              <a:gd name="connsiteX8" fmla="*/ 1381754 w 4412753"/>
              <a:gd name="connsiteY8" fmla="*/ 340057 h 4406577"/>
              <a:gd name="connsiteX9" fmla="*/ 2203720 w 4412753"/>
              <a:gd name="connsiteY9" fmla="*/ 0 h 44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753" h="4406577">
                <a:moveTo>
                  <a:pt x="2203720" y="0"/>
                </a:moveTo>
                <a:cubicBezTo>
                  <a:pt x="2501328" y="0"/>
                  <a:pt x="2798936" y="113352"/>
                  <a:pt x="3025686" y="340057"/>
                </a:cubicBezTo>
                <a:cubicBezTo>
                  <a:pt x="4067315" y="1381483"/>
                  <a:pt x="4067315" y="1381483"/>
                  <a:pt x="4067315" y="1381483"/>
                </a:cubicBezTo>
                <a:cubicBezTo>
                  <a:pt x="4527899" y="1834893"/>
                  <a:pt x="4527899" y="2571684"/>
                  <a:pt x="4067315" y="3025094"/>
                </a:cubicBezTo>
                <a:cubicBezTo>
                  <a:pt x="3025686" y="4066520"/>
                  <a:pt x="3025686" y="4066520"/>
                  <a:pt x="3025686" y="4066520"/>
                </a:cubicBezTo>
                <a:cubicBezTo>
                  <a:pt x="2572187" y="4519930"/>
                  <a:pt x="1835252" y="4519930"/>
                  <a:pt x="1381754" y="4066520"/>
                </a:cubicBezTo>
                <a:cubicBezTo>
                  <a:pt x="340125" y="3025094"/>
                  <a:pt x="340125" y="3025094"/>
                  <a:pt x="340125" y="3025094"/>
                </a:cubicBezTo>
                <a:cubicBezTo>
                  <a:pt x="-113374" y="2571684"/>
                  <a:pt x="-113374" y="1834893"/>
                  <a:pt x="340125" y="1381483"/>
                </a:cubicBezTo>
                <a:cubicBezTo>
                  <a:pt x="1381754" y="340057"/>
                  <a:pt x="1381754" y="340057"/>
                  <a:pt x="1381754" y="340057"/>
                </a:cubicBezTo>
                <a:cubicBezTo>
                  <a:pt x="1608503" y="113352"/>
                  <a:pt x="1906111" y="0"/>
                  <a:pt x="220372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Drag and drop an image here, or click the icon to bring one in.</a:t>
            </a:r>
          </a:p>
        </p:txBody>
      </p:sp>
    </p:spTree>
    <p:extLst>
      <p:ext uri="{BB962C8B-B14F-4D97-AF65-F5344CB8AC3E}">
        <p14:creationId xmlns:p14="http://schemas.microsoft.com/office/powerpoint/2010/main" val="389987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-uten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D77B605-C392-3945-9EB6-96D10B2149CE}"/>
              </a:ext>
            </a:extLst>
          </p:cNvPr>
          <p:cNvSpPr/>
          <p:nvPr userDrawn="1"/>
        </p:nvSpPr>
        <p:spPr>
          <a:xfrm>
            <a:off x="0" y="5884269"/>
            <a:ext cx="12192000" cy="981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EACBB6F-7247-D44B-80D1-F4C7BEFC7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799" r="2852"/>
          <a:stretch/>
        </p:blipFill>
        <p:spPr>
          <a:xfrm>
            <a:off x="0" y="5441985"/>
            <a:ext cx="12192000" cy="1039387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409C1171-A30D-5442-BF2D-B1BD956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4" y="2698784"/>
            <a:ext cx="9278229" cy="197260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44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1A6067B-1282-0845-8B60-B025C4371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473" y="5707094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37807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4" y="1958273"/>
            <a:ext cx="10856223" cy="4101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chemeClr val="bg1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AC5D7A-9B41-0C4E-91EA-4FD28A00A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97F35D6-7DBC-AE4B-A243-656182410221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5B44B0-2973-B443-BCEC-DFDC90083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8572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6260758" y="1787611"/>
            <a:ext cx="5081498" cy="42717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5246255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chemeClr val="bg1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5C2C37C-BC7A-7B49-ACF4-34F43339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7BA271B-5D57-564A-AAD5-A4BC3728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97F35D6-7DBC-AE4B-A243-656182410221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342A158-9F7B-AD45-94A6-7B6FBA02B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189343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111067" y="1787611"/>
            <a:ext cx="3487809" cy="205122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111068" y="4008135"/>
            <a:ext cx="3487808" cy="20512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7011562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chemeClr val="bg1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E1D51F-FA3A-3B44-9B7F-582E6B090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81BC55ED-D316-9041-971A-34104C145776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0ADEDA4-2109-6D4C-A369-44A060F2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7CD11E-C962-8D40-B3F3-2053E1B26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33691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11"/>
          <p:cNvSpPr>
            <a:spLocks noGrp="1"/>
          </p:cNvSpPr>
          <p:nvPr>
            <p:ph sz="quarter" idx="13"/>
          </p:nvPr>
        </p:nvSpPr>
        <p:spPr>
          <a:xfrm>
            <a:off x="849745" y="1804087"/>
            <a:ext cx="10576136" cy="4266776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72270D-8FCE-A644-B001-CF5A33C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CA137488-7417-2046-BC25-5206CD899CF1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D56CE40-D15D-834A-8CD2-33B20989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55C925-A6FF-7240-8834-D411025EC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120840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, overskrift m innho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1"/>
          <p:cNvSpPr>
            <a:spLocks noGrp="1"/>
          </p:cNvSpPr>
          <p:nvPr>
            <p:ph sz="quarter" idx="13"/>
          </p:nvPr>
        </p:nvSpPr>
        <p:spPr>
          <a:xfrm>
            <a:off x="857214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857214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11"/>
          <p:cNvSpPr>
            <a:spLocks noGrp="1"/>
          </p:cNvSpPr>
          <p:nvPr>
            <p:ph sz="quarter" idx="16"/>
          </p:nvPr>
        </p:nvSpPr>
        <p:spPr>
          <a:xfrm>
            <a:off x="6299625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6299625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7A82B6-217C-764F-9089-100EE66BE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DEF8F457-9EEB-0147-9D90-01DBE4C1CA79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0C80200-F899-BA4F-9025-C9A97B36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C3FC74-388A-AB48-8714-F7DE7289D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329951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849744" y="1974457"/>
            <a:ext cx="3471403" cy="18935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849745" y="3973350"/>
            <a:ext cx="3471402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17375D4-FEC1-8B4D-897D-9D51F2A5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69F0DF20-FC33-0543-A4F4-E5F936A2E3C2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9E44CBD-B673-3844-9B38-44C0FB88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" name="Plassholder for bilde 9">
            <a:extLst>
              <a:ext uri="{FF2B5EF4-FFF2-40B4-BE49-F238E27FC236}">
                <a16:creationId xmlns:a16="http://schemas.microsoft.com/office/drawing/2014/main" id="{93C82978-4509-9C4E-8B1A-D9C3FF4FFA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6884" y="1974457"/>
            <a:ext cx="3471403" cy="18935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0" name="Plassholder for bilde 9">
            <a:extLst>
              <a:ext uri="{FF2B5EF4-FFF2-40B4-BE49-F238E27FC236}">
                <a16:creationId xmlns:a16="http://schemas.microsoft.com/office/drawing/2014/main" id="{50BFEF29-740A-2142-A7D3-6C15D77B10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6885" y="3973350"/>
            <a:ext cx="3471402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1" name="Plassholder for bilde 9">
            <a:extLst>
              <a:ext uri="{FF2B5EF4-FFF2-40B4-BE49-F238E27FC236}">
                <a16:creationId xmlns:a16="http://schemas.microsoft.com/office/drawing/2014/main" id="{367B18E2-0FDD-3445-85AC-5D7837D986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92115" y="1974457"/>
            <a:ext cx="3471403" cy="18935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2" name="Plassholder for bilde 9">
            <a:extLst>
              <a:ext uri="{FF2B5EF4-FFF2-40B4-BE49-F238E27FC236}">
                <a16:creationId xmlns:a16="http://schemas.microsoft.com/office/drawing/2014/main" id="{1F1804D9-B929-A94B-9779-9B1333966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92116" y="3973350"/>
            <a:ext cx="3471402" cy="1828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373349-C867-5F4F-8AF7-0AC59B48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368885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849745" y="1981276"/>
            <a:ext cx="5132931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238356" y="1981276"/>
            <a:ext cx="5132931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849690" y="5080709"/>
            <a:ext cx="5132931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234" y="5080709"/>
            <a:ext cx="5132931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FB2B4E3-F3AF-214F-BA17-F8F0EA05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07EA5CB-875B-BD4E-89C9-B24ADB69189F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45C16562-5F66-0E41-9E83-904E65F1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D026C9-ABCE-0247-8EE9-C18509540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351128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745" y="634314"/>
            <a:ext cx="9173821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4" y="1779373"/>
            <a:ext cx="10856223" cy="4279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1D065E-3285-0D4A-9DA2-48238E975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C7186D-C448-430E-9481-E6F168AF4105}" type="datetime1">
              <a:rPr lang="nb-NO" smtClean="0"/>
              <a:t>31.05.2024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E5D347-F2E2-0F47-8C44-21E1FC309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22737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DF1C8-029A-4726-B3BC-F46419553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1508" y="1635793"/>
            <a:ext cx="4412753" cy="4406577"/>
          </a:xfrm>
          <a:custGeom>
            <a:avLst/>
            <a:gdLst>
              <a:gd name="connsiteX0" fmla="*/ 2203720 w 4412753"/>
              <a:gd name="connsiteY0" fmla="*/ 0 h 4406577"/>
              <a:gd name="connsiteX1" fmla="*/ 3025686 w 4412753"/>
              <a:gd name="connsiteY1" fmla="*/ 340057 h 4406577"/>
              <a:gd name="connsiteX2" fmla="*/ 4067315 w 4412753"/>
              <a:gd name="connsiteY2" fmla="*/ 1381483 h 4406577"/>
              <a:gd name="connsiteX3" fmla="*/ 4067315 w 4412753"/>
              <a:gd name="connsiteY3" fmla="*/ 3025094 h 4406577"/>
              <a:gd name="connsiteX4" fmla="*/ 3025686 w 4412753"/>
              <a:gd name="connsiteY4" fmla="*/ 4066520 h 4406577"/>
              <a:gd name="connsiteX5" fmla="*/ 1381754 w 4412753"/>
              <a:gd name="connsiteY5" fmla="*/ 4066520 h 4406577"/>
              <a:gd name="connsiteX6" fmla="*/ 340125 w 4412753"/>
              <a:gd name="connsiteY6" fmla="*/ 3025094 h 4406577"/>
              <a:gd name="connsiteX7" fmla="*/ 340125 w 4412753"/>
              <a:gd name="connsiteY7" fmla="*/ 1381483 h 4406577"/>
              <a:gd name="connsiteX8" fmla="*/ 1381754 w 4412753"/>
              <a:gd name="connsiteY8" fmla="*/ 340057 h 4406577"/>
              <a:gd name="connsiteX9" fmla="*/ 2203720 w 4412753"/>
              <a:gd name="connsiteY9" fmla="*/ 0 h 44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753" h="4406577">
                <a:moveTo>
                  <a:pt x="2203720" y="0"/>
                </a:moveTo>
                <a:cubicBezTo>
                  <a:pt x="2501328" y="0"/>
                  <a:pt x="2798936" y="113352"/>
                  <a:pt x="3025686" y="340057"/>
                </a:cubicBezTo>
                <a:cubicBezTo>
                  <a:pt x="4067315" y="1381483"/>
                  <a:pt x="4067315" y="1381483"/>
                  <a:pt x="4067315" y="1381483"/>
                </a:cubicBezTo>
                <a:cubicBezTo>
                  <a:pt x="4527899" y="1834893"/>
                  <a:pt x="4527899" y="2571684"/>
                  <a:pt x="4067315" y="3025094"/>
                </a:cubicBezTo>
                <a:cubicBezTo>
                  <a:pt x="3025686" y="4066520"/>
                  <a:pt x="3025686" y="4066520"/>
                  <a:pt x="3025686" y="4066520"/>
                </a:cubicBezTo>
                <a:cubicBezTo>
                  <a:pt x="2572187" y="4519930"/>
                  <a:pt x="1835252" y="4519930"/>
                  <a:pt x="1381754" y="4066520"/>
                </a:cubicBezTo>
                <a:cubicBezTo>
                  <a:pt x="340125" y="3025094"/>
                  <a:pt x="340125" y="3025094"/>
                  <a:pt x="340125" y="3025094"/>
                </a:cubicBezTo>
                <a:cubicBezTo>
                  <a:pt x="-113374" y="2571684"/>
                  <a:pt x="-113374" y="1834893"/>
                  <a:pt x="340125" y="1381483"/>
                </a:cubicBezTo>
                <a:cubicBezTo>
                  <a:pt x="1381754" y="340057"/>
                  <a:pt x="1381754" y="340057"/>
                  <a:pt x="1381754" y="340057"/>
                </a:cubicBezTo>
                <a:cubicBezTo>
                  <a:pt x="1608503" y="113352"/>
                  <a:pt x="1906111" y="0"/>
                  <a:pt x="220372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Drag and drop an image here, or click the icon to bring one in.</a:t>
            </a:r>
          </a:p>
        </p:txBody>
      </p:sp>
    </p:spTree>
    <p:extLst>
      <p:ext uri="{BB962C8B-B14F-4D97-AF65-F5344CB8AC3E}">
        <p14:creationId xmlns:p14="http://schemas.microsoft.com/office/powerpoint/2010/main" val="29073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: tekst og bild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6260758" y="1787611"/>
            <a:ext cx="5081498" cy="42717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5246255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8A667D8-84AD-E34D-9518-2523B08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87032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E415AE-CB0A-A345-A401-574C58752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DE60AA5-AFEC-45B2-8854-6B704401C3B8}" type="datetime1">
              <a:rPr lang="nb-NO" smtClean="0"/>
              <a:t>31.05.2024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DE50F0-29EB-BF43-9035-A9352BBA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1569370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: tekst og to bild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111067" y="1787611"/>
            <a:ext cx="3487809" cy="205122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111068" y="4008135"/>
            <a:ext cx="3487808" cy="20512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7011562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8A667D8-84AD-E34D-9518-2523B08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60906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E1D51F-FA3A-3B44-9B7F-582E6B090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71BA96A-C408-4A29-8811-BB4E0A6448F3}" type="datetime1">
              <a:rPr lang="nb-NO" smtClean="0"/>
              <a:t>31.05.2024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9C3B71-0AE1-3B49-B423-BB88243BE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74151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11"/>
          <p:cNvSpPr>
            <a:spLocks noGrp="1"/>
          </p:cNvSpPr>
          <p:nvPr>
            <p:ph sz="quarter" idx="13"/>
          </p:nvPr>
        </p:nvSpPr>
        <p:spPr>
          <a:xfrm>
            <a:off x="849745" y="1804087"/>
            <a:ext cx="10576136" cy="4266776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1" baseline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1A785F0-4619-E144-BC43-D10CA90E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87032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72270D-8FCE-A644-B001-CF5A33C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84854EA-28FE-4479-8A61-1F6C6AC1861A}" type="datetime1">
              <a:rPr lang="nb-NO" smtClean="0"/>
              <a:t>31.05.2024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940C5-A042-9042-899D-65A20244A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6463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, overskrift m innho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1"/>
          <p:cNvSpPr>
            <a:spLocks noGrp="1"/>
          </p:cNvSpPr>
          <p:nvPr>
            <p:ph sz="quarter" idx="13"/>
          </p:nvPr>
        </p:nvSpPr>
        <p:spPr>
          <a:xfrm>
            <a:off x="857214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rgbClr val="535353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857214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11"/>
          <p:cNvSpPr>
            <a:spLocks noGrp="1"/>
          </p:cNvSpPr>
          <p:nvPr>
            <p:ph sz="quarter" idx="16"/>
          </p:nvPr>
        </p:nvSpPr>
        <p:spPr>
          <a:xfrm>
            <a:off x="6299625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rgbClr val="535353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6299625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rgbClr val="53535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4AC688E-CEF2-224C-9E97-757F1F15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191238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7A82B6-217C-764F-9089-100EE66BE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EC5333C-F214-4666-9F19-DED56B8CF4DE}" type="datetime1">
              <a:rPr lang="nb-NO" smtClean="0"/>
              <a:t>31.05.2024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FC966B-66C2-2948-87AC-6F29400D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9099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220173" y="22334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220173" y="40622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4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56194" y="22334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256194" y="40622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4114189" y="2233450"/>
            <a:ext cx="3971827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114189" y="4062250"/>
            <a:ext cx="3971827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F877314-D9AF-AB49-8183-509C5535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60906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17375D4-FEC1-8B4D-897D-9D51F2A5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13B33DB-91C9-4D3F-8536-4B6783BD1563}" type="datetime1">
              <a:rPr lang="nb-NO" smtClean="0"/>
              <a:t>31.05.2024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7723B3-FA12-7543-95FC-AB79917A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46263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942621" y="1981276"/>
            <a:ext cx="5040055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238357" y="1981276"/>
            <a:ext cx="5040000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2621" y="5080709"/>
            <a:ext cx="5040000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235" y="5080709"/>
            <a:ext cx="5040000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D396382-B688-4E42-82D8-53875AE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34781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FB2B4E3-F3AF-214F-BA17-F8F0EA05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C1FF4F7-2D11-4442-B1BF-D7CE4D8720CD}" type="datetime1">
              <a:rPr lang="nb-NO" smtClean="0"/>
              <a:t>31.05.2024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D6EA99-6177-BF40-937F-A3ED393C5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1488690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745" y="957994"/>
            <a:ext cx="9173821" cy="68514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36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4" y="1958273"/>
            <a:ext cx="10856223" cy="4101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chemeClr val="bg1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chemeClr val="bg1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AC5D7A-9B41-0C4E-91EA-4FD28A00A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97F35D6-7DBC-AE4B-A243-656182410221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5B44B0-2973-B443-BCEC-DFDC90083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</p:spTree>
    <p:extLst>
      <p:ext uri="{BB962C8B-B14F-4D97-AF65-F5344CB8AC3E}">
        <p14:creationId xmlns:p14="http://schemas.microsoft.com/office/powerpoint/2010/main" val="124325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4253AA9-FC85-E140-BE91-6A9A802505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01594" y="264024"/>
            <a:ext cx="1563634" cy="45281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9E58F6-E858-144C-9F0C-DA3FDDEED46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82582"/>
            <a:ext cx="9620795" cy="67541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797C2B-76BA-3140-8FC9-FD0FA947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57678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80E0D9B-2A49-4B62-A2BC-EB27785CA4F4}" type="datetime1">
              <a:rPr lang="nb-NO" smtClean="0"/>
              <a:t>31.05.2024</a:t>
            </a:fld>
            <a:endParaRPr lang="nb-NO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A7DD84-C393-9E48-B413-5B096B2A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5170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0" i="0" kern="1200" baseline="0">
          <a:solidFill>
            <a:schemeClr val="bg1"/>
          </a:solidFill>
          <a:latin typeface="Arial Halvfe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ADCB186-41F4-294C-8051-3842DE60A255}"/>
              </a:ext>
            </a:extLst>
          </p:cNvPr>
          <p:cNvSpPr/>
          <p:nvPr userDrawn="1"/>
        </p:nvSpPr>
        <p:spPr>
          <a:xfrm>
            <a:off x="0" y="0"/>
            <a:ext cx="12192000" cy="686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23694CF-CDED-F94D-93E4-55AD0FC273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4808" y="6182582"/>
            <a:ext cx="9730409" cy="683112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436483-7288-264A-ABEA-FB3C0AB18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57678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61F4C4F1-CC98-1041-8AB5-7397AE429868}" type="datetime1">
              <a:rPr lang="nb-NO" smtClean="0"/>
              <a:pPr/>
              <a:t>31.05.2024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A363A4-7825-E14D-B58E-34366ACB6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 err="1"/>
              <a:t>Etatnavn</a:t>
            </a:r>
            <a:r>
              <a:rPr lang="nb-NO"/>
              <a:t>/avdelingsnavn</a:t>
            </a:r>
          </a:p>
        </p:txBody>
      </p:sp>
      <p:pic>
        <p:nvPicPr>
          <p:cNvPr id="17" name="Bilde 16" descr="Et bilde som inneholder tegning&#10;&#10;Automatisk generert beskrivelse">
            <a:extLst>
              <a:ext uri="{FF2B5EF4-FFF2-40B4-BE49-F238E27FC236}">
                <a16:creationId xmlns:a16="http://schemas.microsoft.com/office/drawing/2014/main" id="{4C0398F6-73CA-984C-9148-5EB5726A71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01594" y="261256"/>
            <a:ext cx="1563634" cy="4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0" i="0" kern="1200" baseline="0">
          <a:solidFill>
            <a:schemeClr val="bg1"/>
          </a:solidFill>
          <a:latin typeface="Arial Halvfe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ORTYM4slpPQ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01949AA-8C1E-F148-9C87-EFA3A1C60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" b="6959"/>
          <a:stretch/>
        </p:blipFill>
        <p:spPr>
          <a:xfrm>
            <a:off x="0" y="32895"/>
            <a:ext cx="12210063" cy="70113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78CB9D1-F02F-7641-A805-137B0F78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1" y="1422390"/>
            <a:ext cx="10014174" cy="1939206"/>
          </a:xfrm>
        </p:spPr>
        <p:txBody>
          <a:bodyPr lIns="91440" tIns="45720" rIns="91440" bIns="0" anchor="t" anchorCtr="0">
            <a:normAutofit fontScale="90000"/>
          </a:bodyPr>
          <a:lstStyle/>
          <a:p>
            <a:r>
              <a:rPr lang="nb-NO">
                <a:latin typeface="Arial"/>
                <a:cs typeface="Arial"/>
              </a:rPr>
              <a:t>Velferdsteknologi til barn og unge</a:t>
            </a:r>
            <a:br>
              <a:rPr lang="nb-NO">
                <a:latin typeface="Arial"/>
                <a:cs typeface="Arial"/>
              </a:rPr>
            </a:br>
            <a:br>
              <a:rPr lang="nb-NO">
                <a:latin typeface="Arial"/>
                <a:cs typeface="Arial"/>
              </a:rPr>
            </a:br>
            <a:r>
              <a:rPr lang="nb-NO" sz="3600">
                <a:latin typeface="Arial"/>
                <a:cs typeface="Arial"/>
              </a:rPr>
              <a:t>Erfaringer med helhetlig tjenestemodell </a:t>
            </a:r>
            <a:br>
              <a:rPr lang="nb-NO">
                <a:latin typeface="Arial"/>
                <a:cs typeface="Arial"/>
              </a:rPr>
            </a:br>
            <a:br>
              <a:rPr lang="nb-NO">
                <a:latin typeface="Arial"/>
                <a:cs typeface="Arial"/>
              </a:rPr>
            </a:b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0493F9F-3ACE-A848-A577-FFF0E330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226086"/>
            <a:ext cx="593551" cy="4379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B58AA-283B-4B11-87C3-1F8F4BE88A8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ADE658-5CE4-6D47-8F05-DE4924700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22948"/>
            <a:ext cx="8254498" cy="42288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A58007-C1B2-F840-823D-01615408FBE2}"/>
              </a:ext>
            </a:extLst>
          </p:cNvPr>
          <p:cNvSpPr/>
          <p:nvPr/>
        </p:nvSpPr>
        <p:spPr>
          <a:xfrm>
            <a:off x="-18063" y="-144077"/>
            <a:ext cx="12210063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BEDEC8-94C5-734B-938C-7E1A44E3DEC6}"/>
              </a:ext>
            </a:extLst>
          </p:cNvPr>
          <p:cNvSpPr/>
          <p:nvPr/>
        </p:nvSpPr>
        <p:spPr>
          <a:xfrm>
            <a:off x="-18063" y="5972882"/>
            <a:ext cx="12210063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2131C8-F10A-7544-843D-AFB51D9EA05F}"/>
              </a:ext>
            </a:extLst>
          </p:cNvPr>
          <p:cNvSpPr/>
          <p:nvPr/>
        </p:nvSpPr>
        <p:spPr>
          <a:xfrm>
            <a:off x="10032344" y="32895"/>
            <a:ext cx="911016" cy="894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14CA38-096B-F14E-AD3A-670038B42D28}"/>
              </a:ext>
            </a:extLst>
          </p:cNvPr>
          <p:cNvSpPr txBox="1">
            <a:spLocks/>
          </p:cNvSpPr>
          <p:nvPr/>
        </p:nvSpPr>
        <p:spPr>
          <a:xfrm>
            <a:off x="11314549" y="6235357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35D6-7DBC-AE4B-A243-656182410221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23ADA3F-7939-8547-8C86-EECD61C34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595" y="273295"/>
            <a:ext cx="1563634" cy="45281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119E43-3EF2-BA4C-8D6A-CE9132E39111}"/>
              </a:ext>
            </a:extLst>
          </p:cNvPr>
          <p:cNvSpPr txBox="1">
            <a:spLocks/>
          </p:cNvSpPr>
          <p:nvPr/>
        </p:nvSpPr>
        <p:spPr>
          <a:xfrm>
            <a:off x="849746" y="6132219"/>
            <a:ext cx="8254498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nb-NO"/>
            </a:defPPr>
            <a:lvl1pPr marL="0" algn="l" defTabSz="914400" rtl="0" eaLnBrk="1" latinLnBrk="0" hangingPunct="1">
              <a:defRPr sz="1600" b="0" kern="1200" baseline="0">
                <a:solidFill>
                  <a:srgbClr val="143D57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125800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47BDC9-7AC1-77B6-D24E-EE267695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Spørreundersøkelse hjelpemidler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726DAC-4859-6697-D1F6-0ECB80331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20 % av alle tekniske hjelpemidler utlånt fra Nav Hjelpemiddelsentral blir stående ubrukt/lite brukt.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Mulige årsaker: </a:t>
            </a:r>
          </a:p>
          <a:p>
            <a:pPr marL="1014413" lvl="1" indent="-342900">
              <a:buFont typeface="Arial" panose="020B0604020202020204" pitchFamily="34" charset="0"/>
              <a:buChar char="•"/>
            </a:pPr>
            <a:r>
              <a:rPr lang="nb-NO" b="0"/>
              <a:t>Mangelfull opplæring, mangler felles forståelse om hvorfor og hvordan hjelpemiddelet skal brukes. </a:t>
            </a:r>
          </a:p>
          <a:p>
            <a:pPr marL="1014413" lvl="1" indent="-342900">
              <a:buFont typeface="Arial" panose="020B0604020202020204" pitchFamily="34" charset="0"/>
              <a:buChar char="•"/>
            </a:pPr>
            <a:r>
              <a:rPr lang="nb-NO" b="0"/>
              <a:t>Ikke hensiktsmessig for bruker – for dårlig kartlegging av behov for omgivelser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53E426-503B-B624-1F6D-4484E9378F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6FC653-D091-6941-B647-308D715C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45919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7F495E-6E3F-E565-084F-420BB8A18D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92192C-D89F-7814-F2B2-833299B38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1127DF5-5F7D-0440-4D36-8C7C3FA0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2" t="9249" r="7198" b="5282"/>
          <a:stretch/>
        </p:blipFill>
        <p:spPr>
          <a:xfrm>
            <a:off x="820056" y="265059"/>
            <a:ext cx="10551887" cy="61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4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960CEF-8ABF-2B15-B49B-B208EC8B7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040" y="1124523"/>
            <a:ext cx="6569627" cy="4279982"/>
          </a:xfrm>
        </p:spPr>
        <p:txBody>
          <a:bodyPr/>
          <a:lstStyle/>
          <a:p>
            <a:endParaRPr lang="nb-NO"/>
          </a:p>
          <a:p>
            <a:r>
              <a:rPr lang="nb-NO" b="0"/>
              <a:t>Ny fase - Undring oppstår</a:t>
            </a:r>
          </a:p>
          <a:p>
            <a:endParaRPr lang="nb-NO" b="0"/>
          </a:p>
          <a:p>
            <a:r>
              <a:rPr lang="nb-NO" b="0"/>
              <a:t>Bekymring/undring for et barn/ungdoms utvikling</a:t>
            </a:r>
          </a:p>
          <a:p>
            <a:r>
              <a:rPr lang="nb-NO" b="0"/>
              <a:t>Oppgave: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avdekke utfordringer,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drøfte utfordringen med familien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henvise familien til rett instans for rett hjelp til rett tid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6562FF-766D-9F37-965A-828C7AF1C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2A818B-C1C5-E64F-CF08-0E768623C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8409686-7555-BD24-2CDF-9110BDFE5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4" t="14113" r="73106" b="31709"/>
          <a:stretch/>
        </p:blipFill>
        <p:spPr>
          <a:xfrm>
            <a:off x="478583" y="1019439"/>
            <a:ext cx="2789499" cy="500946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7EE931B-2E26-9608-83EB-B696E0F8074E}"/>
              </a:ext>
            </a:extLst>
          </p:cNvPr>
          <p:cNvSpPr/>
          <p:nvPr/>
        </p:nvSpPr>
        <p:spPr>
          <a:xfrm>
            <a:off x="1575068" y="865762"/>
            <a:ext cx="1754909" cy="108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 w="57150">
                <a:solidFill>
                  <a:srgbClr val="143C57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3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C7F22F-6C1E-CC7E-A930-61978F47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Kompleksiteten ved arbeid med barn og unge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5C4449-FC5E-5531-65A4-AEE88F924F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Barn er i konstant utvikling,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Nye ferdigheter skal læres og øves inn til automatiserte handlinger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Utvikler seg i ulikt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Fokus: Tidlig innsats!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Kommunen har mange verktøy og modeller for hvordan ta tak i bekymring rundt barn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BTI, SLT, Barn og unges helsetjenester osv.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Beveger seg mellom hjem, barnehage/skole, fritid, avlastning  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7BE4C7-89A1-729A-642F-C9DE3DCA25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742C2F-D5A8-738B-BAE5-86D4A798C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02558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BF978F-4D72-D969-5DD7-81672870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30" y="291740"/>
            <a:ext cx="9173821" cy="685147"/>
          </a:xfrm>
        </p:spPr>
        <p:txBody>
          <a:bodyPr/>
          <a:lstStyle/>
          <a:p>
            <a:r>
              <a:rPr lang="nb-NO"/>
              <a:t>Prosedyrer for oppfølging av teknologi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705966-A766-9440-5572-2AD4561A4D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7186D-C448-430E-9481-E6F168AF4105}" type="datetime1">
              <a:rPr lang="nb-NO" smtClean="0"/>
              <a:t>31.05.2024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212E99-59A9-8154-E61C-2F7713403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Vi strekker oss langt!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BDB663A-B60B-6110-3D11-4D3EC6E3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18" y="2367269"/>
            <a:ext cx="2417176" cy="35011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74F910B-5804-6313-56B2-7E077D12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92" y="1512733"/>
            <a:ext cx="2681090" cy="354220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C0A3D4B-D8C1-3949-6ED8-9D2724FC4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2" y="2153175"/>
            <a:ext cx="2909632" cy="345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8771178-B4DB-45B8-A0C0-AE10EE3B0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923" y="4003190"/>
            <a:ext cx="2967170" cy="210349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B4842F8-0140-B47B-2735-440D01223A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66" t="17079" r="37725" b="14008"/>
          <a:stretch/>
        </p:blipFill>
        <p:spPr>
          <a:xfrm>
            <a:off x="6096000" y="1429947"/>
            <a:ext cx="2705007" cy="37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F9690-62F9-B99D-00A7-5D78EBBF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Vedlikehold og videreutvikling av tjenesten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408149-9A16-06D6-4E89-BC3C3AB6EA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1F0BAB-77D8-3117-D5F2-32A7F0C9D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DA09686-ABE0-36D1-5972-3BB2842E1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1" t="17257" r="15839" b="11971"/>
          <a:stretch/>
        </p:blipFill>
        <p:spPr>
          <a:xfrm>
            <a:off x="1988288" y="1511819"/>
            <a:ext cx="8176437" cy="46367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A5AAB61-15BA-0126-68A5-AC5C81380AA1}"/>
              </a:ext>
            </a:extLst>
          </p:cNvPr>
          <p:cNvSpPr/>
          <p:nvPr/>
        </p:nvSpPr>
        <p:spPr>
          <a:xfrm>
            <a:off x="2115879" y="2753831"/>
            <a:ext cx="3980121" cy="3242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9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0A4F30-0BE2-D9E6-B768-0AEDF7727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 fontAlgn="base"/>
            <a:r>
              <a:rPr lang="nb-NO" sz="2400" u="sng" strike="noStrike">
                <a:effectLst/>
              </a:rPr>
              <a:t>2. Øke kunnskapen </a:t>
            </a:r>
          </a:p>
          <a:p>
            <a:pPr marL="671195" lvl="1" indent="0" fontAlgn="base">
              <a:buNone/>
            </a:pPr>
            <a:r>
              <a:rPr lang="nb-NO" sz="1950" b="0" i="0" u="none" strike="noStrike">
                <a:effectLst/>
              </a:rPr>
              <a:t>blant ansatte i helse og oppvekst, foresatte, barn og unge om muligheter som finnes i teknologi. </a:t>
            </a:r>
            <a:r>
              <a:rPr lang="nb-NO" sz="1950" b="0" i="0">
                <a:effectLst/>
              </a:rPr>
              <a:t>​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1E409F-A7B1-EA33-9E09-19E451B529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CA52B9-D457-FE12-D0FC-96DC8389C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402473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422F4-E4A9-3C99-76A1-DBCE0236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IT-drift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59D85C-DA4E-07FD-2DB3-124D9AB129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4828EA-F8B6-A7BD-A2BA-08E5A6858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AFF82C-A609-7DBD-8897-872764E75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1" t="17257" r="15839" b="11971"/>
          <a:stretch/>
        </p:blipFill>
        <p:spPr>
          <a:xfrm>
            <a:off x="1988288" y="1511819"/>
            <a:ext cx="8176437" cy="46367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68AE8AA-0B2C-6801-4857-6968D3F054FF}"/>
              </a:ext>
            </a:extLst>
          </p:cNvPr>
          <p:cNvSpPr/>
          <p:nvPr/>
        </p:nvSpPr>
        <p:spPr>
          <a:xfrm>
            <a:off x="7931889" y="3030279"/>
            <a:ext cx="1988288" cy="1084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0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2F8D1CC1-093B-3744-2C41-5E8DC625CE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895" b="1895"/>
          <a:stretch>
            <a:fillRect/>
          </a:stretch>
        </p:blipFill>
        <p:spPr>
          <a:xfrm>
            <a:off x="9059213" y="3773078"/>
            <a:ext cx="2300090" cy="1933563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EAC5E-A3BF-74C6-2175-7B11955969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186" y="3932877"/>
            <a:ext cx="8848958" cy="1933563"/>
          </a:xfrm>
        </p:spPr>
        <p:txBody>
          <a:bodyPr>
            <a:normAutofit/>
          </a:bodyPr>
          <a:lstStyle/>
          <a:p>
            <a:r>
              <a:rPr lang="nb-NO" b="0"/>
              <a:t>Utfordring: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Stabil internettilkobling for mestringsteknologi på skolene</a:t>
            </a:r>
          </a:p>
          <a:p>
            <a:r>
              <a:rPr lang="nb-NO" b="0"/>
              <a:t>Løsning: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Eget nettverk til denne typen teknologi på kommunale skoler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6E30F2-AF53-C556-0775-E99AB8AB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ROR-IKT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4B9780-F932-DF4A-628F-30A902989E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3D2A4-230C-485D-846E-D2E556398200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68703B-B9DE-3553-4EA9-362B0264B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2264CEE-0A54-3646-9830-C35A27F44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9" t="71807" r="19375" b="20377"/>
          <a:stretch/>
        </p:blipFill>
        <p:spPr>
          <a:xfrm>
            <a:off x="357186" y="2624619"/>
            <a:ext cx="10846433" cy="72226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0AAC4FB-088C-1FBE-F582-8D8103189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5" t="17917" r="18281" b="70139"/>
          <a:stretch/>
        </p:blipFill>
        <p:spPr>
          <a:xfrm>
            <a:off x="357186" y="1526959"/>
            <a:ext cx="11002117" cy="10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/>
          <p:nvPr/>
        </p:nvSpPr>
        <p:spPr>
          <a:xfrm>
            <a:off x="404879" y="1877106"/>
            <a:ext cx="11382241" cy="4754213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/>
          <p:nvPr/>
        </p:nvSpPr>
        <p:spPr>
          <a:xfrm>
            <a:off x="404879" y="226681"/>
            <a:ext cx="11382241" cy="1530299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9" name="Rektangel: avrundede hjørner 128"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/>
          <p:nvPr/>
        </p:nvSpPr>
        <p:spPr>
          <a:xfrm>
            <a:off x="644823" y="655921"/>
            <a:ext cx="2520000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Henvise, kartlegge og tildele</a:t>
            </a:r>
          </a:p>
        </p:txBody>
      </p:sp>
      <p:sp>
        <p:nvSpPr>
          <p:cNvPr id="130" name="Rektangel: avrundede hjørner 129"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/>
          <p:nvPr/>
        </p:nvSpPr>
        <p:spPr>
          <a:xfrm>
            <a:off x="3324625" y="655921"/>
            <a:ext cx="2880000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Gjøre tilpasninger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/>
          <p:nvPr/>
        </p:nvSpPr>
        <p:spPr>
          <a:xfrm>
            <a:off x="6364427" y="655921"/>
            <a:ext cx="2520000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Sørge for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/>
          <p:nvPr/>
        </p:nvSpPr>
        <p:spPr>
          <a:xfrm>
            <a:off x="9044229" y="655921"/>
            <a:ext cx="2520000" cy="9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Evaluere, videreføre eller avslutte tjeneste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B40EFDA-7185-4D28-9BE1-D55CD39C4075}"/>
              </a:ext>
            </a:extLst>
          </p:cNvPr>
          <p:cNvSpPr/>
          <p:nvPr/>
        </p:nvSpPr>
        <p:spPr>
          <a:xfrm>
            <a:off x="2931409" y="610439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146233F7-6277-4DB6-B533-C9F208398DDE}"/>
              </a:ext>
            </a:extLst>
          </p:cNvPr>
          <p:cNvSpPr/>
          <p:nvPr/>
        </p:nvSpPr>
        <p:spPr>
          <a:xfrm>
            <a:off x="5998377" y="608779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7A7FC54E-A712-4679-9180-E6047CDE32AB}"/>
              </a:ext>
            </a:extLst>
          </p:cNvPr>
          <p:cNvSpPr/>
          <p:nvPr/>
        </p:nvSpPr>
        <p:spPr>
          <a:xfrm>
            <a:off x="8662648" y="610439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6123178B-CD82-45F1-B43A-A019067D1900}"/>
              </a:ext>
            </a:extLst>
          </p:cNvPr>
          <p:cNvSpPr/>
          <p:nvPr/>
        </p:nvSpPr>
        <p:spPr>
          <a:xfrm>
            <a:off x="11387172" y="585139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123921"/>
            <a:ext cx="159802" cy="0"/>
          </a:xfrm>
          <a:prstGeom prst="straightConnector1">
            <a:avLst/>
          </a:prstGeom>
          <a:ln w="6350">
            <a:solidFill>
              <a:srgbClr val="202020"/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123921"/>
            <a:ext cx="159802" cy="0"/>
          </a:xfrm>
          <a:prstGeom prst="straightConnector1">
            <a:avLst/>
          </a:prstGeom>
          <a:ln w="6350">
            <a:solidFill>
              <a:srgbClr val="202020"/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123921"/>
            <a:ext cx="159802" cy="0"/>
          </a:xfrm>
          <a:prstGeom prst="straightConnector1">
            <a:avLst/>
          </a:prstGeom>
          <a:ln w="6350">
            <a:solidFill>
              <a:srgbClr val="202020"/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ktangel: avrundede hjørner 190">
            <a:extLst>
              <a:ext uri="{FF2B5EF4-FFF2-40B4-BE49-F238E27FC236}">
                <a16:creationId xmlns:a16="http://schemas.microsoft.com/office/drawing/2014/main" id="{B84492D7-EDAE-461B-B978-770A92ACE777}"/>
              </a:ext>
            </a:extLst>
          </p:cNvPr>
          <p:cNvSpPr/>
          <p:nvPr/>
        </p:nvSpPr>
        <p:spPr>
          <a:xfrm>
            <a:off x="646771" y="1259212"/>
            <a:ext cx="2518050" cy="328452"/>
          </a:xfrm>
          <a:prstGeom prst="roundRect">
            <a:avLst>
              <a:gd name="adj" fmla="val 42792"/>
            </a:avLst>
          </a:prstGeom>
          <a:solidFill>
            <a:srgbClr val="85C6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TK, formidler</a:t>
            </a:r>
          </a:p>
        </p:txBody>
      </p:sp>
      <p:sp>
        <p:nvSpPr>
          <p:cNvPr id="193" name="Rektangel: avrundede hjørner 192"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/>
          <p:nvPr/>
        </p:nvSpPr>
        <p:spPr>
          <a:xfrm>
            <a:off x="3324623" y="1249326"/>
            <a:ext cx="2879999" cy="328452"/>
          </a:xfrm>
          <a:prstGeom prst="roundRect">
            <a:avLst>
              <a:gd name="adj" fmla="val 42792"/>
            </a:avLst>
          </a:prstGeom>
          <a:solidFill>
            <a:srgbClr val="85C6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Formidler, HMT</a:t>
            </a:r>
          </a:p>
        </p:txBody>
      </p:sp>
      <p:sp>
        <p:nvSpPr>
          <p:cNvPr id="194" name="Rektangel: avrundede hjørner 193">
            <a:extLst>
              <a:ext uri="{FF2B5EF4-FFF2-40B4-BE49-F238E27FC236}">
                <a16:creationId xmlns:a16="http://schemas.microsoft.com/office/drawing/2014/main" id="{7C9FF306-FB9D-413D-B56C-A4CF70A18284}"/>
              </a:ext>
            </a:extLst>
          </p:cNvPr>
          <p:cNvSpPr/>
          <p:nvPr/>
        </p:nvSpPr>
        <p:spPr>
          <a:xfrm>
            <a:off x="6364426" y="1257462"/>
            <a:ext cx="2511486" cy="328452"/>
          </a:xfrm>
          <a:prstGeom prst="roundRect">
            <a:avLst>
              <a:gd name="adj" fmla="val 42792"/>
            </a:avLst>
          </a:prstGeom>
          <a:solidFill>
            <a:srgbClr val="85C6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Formidler, pårørende</a:t>
            </a:r>
          </a:p>
        </p:txBody>
      </p:sp>
      <p:sp>
        <p:nvSpPr>
          <p:cNvPr id="195" name="Rektangel: avrundede hjørner 194">
            <a:extLst>
              <a:ext uri="{FF2B5EF4-FFF2-40B4-BE49-F238E27FC236}">
                <a16:creationId xmlns:a16="http://schemas.microsoft.com/office/drawing/2014/main" id="{6F38CD00-D42D-4C3A-933F-E973B3DF316A}"/>
              </a:ext>
            </a:extLst>
          </p:cNvPr>
          <p:cNvSpPr/>
          <p:nvPr/>
        </p:nvSpPr>
        <p:spPr>
          <a:xfrm>
            <a:off x="9044229" y="1260127"/>
            <a:ext cx="2507061" cy="328452"/>
          </a:xfrm>
          <a:prstGeom prst="roundRect">
            <a:avLst>
              <a:gd name="adj" fmla="val 50000"/>
            </a:avLst>
          </a:prstGeom>
          <a:solidFill>
            <a:srgbClr val="85C6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Formidler, TK</a:t>
            </a:r>
          </a:p>
        </p:txBody>
      </p:sp>
      <p:sp>
        <p:nvSpPr>
          <p:cNvPr id="222" name="TekstSylinder 221">
            <a:extLst>
              <a:ext uri="{FF2B5EF4-FFF2-40B4-BE49-F238E27FC236}">
                <a16:creationId xmlns:a16="http://schemas.microsoft.com/office/drawing/2014/main" id="{A4E93149-E649-416C-865A-27D0D1369A77}"/>
              </a:ext>
            </a:extLst>
          </p:cNvPr>
          <p:cNvSpPr txBox="1"/>
          <p:nvPr/>
        </p:nvSpPr>
        <p:spPr>
          <a:xfrm>
            <a:off x="641825" y="297474"/>
            <a:ext cx="9202345" cy="2462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Oppgaver for å sette teknologi ut til bruker, sørge for respons, utrykning og evaluering</a:t>
            </a: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C27797F3-C965-4E88-9C51-AF9F3EDDA23A}"/>
              </a:ext>
            </a:extLst>
          </p:cNvPr>
          <p:cNvSpPr txBox="1"/>
          <p:nvPr/>
        </p:nvSpPr>
        <p:spPr>
          <a:xfrm>
            <a:off x="646771" y="2298394"/>
            <a:ext cx="4208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Vedlikehold av tjenesten</a:t>
            </a:r>
          </a:p>
        </p:txBody>
      </p:sp>
      <p:sp>
        <p:nvSpPr>
          <p:cNvPr id="96" name="Rektangel: avrundede hjørner 95">
            <a:extLst>
              <a:ext uri="{FF2B5EF4-FFF2-40B4-BE49-F238E27FC236}">
                <a16:creationId xmlns:a16="http://schemas.microsoft.com/office/drawing/2014/main" id="{85847668-8855-4A6F-A172-63A287163AF4}"/>
              </a:ext>
            </a:extLst>
          </p:cNvPr>
          <p:cNvSpPr/>
          <p:nvPr/>
        </p:nvSpPr>
        <p:spPr>
          <a:xfrm>
            <a:off x="646771" y="2690849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Gjennomføre kommunikasjons-tiltak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7" name="Rektangel: avrundede hjørner 96">
            <a:extLst>
              <a:ext uri="{FF2B5EF4-FFF2-40B4-BE49-F238E27FC236}">
                <a16:creationId xmlns:a16="http://schemas.microsoft.com/office/drawing/2014/main" id="{2E102A2B-1AB3-485A-8A70-208AD6C271C2}"/>
              </a:ext>
            </a:extLst>
          </p:cNvPr>
          <p:cNvSpPr/>
          <p:nvPr/>
        </p:nvSpPr>
        <p:spPr>
          <a:xfrm>
            <a:off x="1946630" y="2689512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Lede</a:t>
            </a: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og gjennomføre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opplæring </a:t>
            </a:r>
          </a:p>
        </p:txBody>
      </p:sp>
      <p:sp>
        <p:nvSpPr>
          <p:cNvPr id="98" name="Rektangel: avrundede hjørner 97">
            <a:extLst>
              <a:ext uri="{FF2B5EF4-FFF2-40B4-BE49-F238E27FC236}">
                <a16:creationId xmlns:a16="http://schemas.microsoft.com/office/drawing/2014/main" id="{FE9A397F-82A8-4413-BDE9-08D7DE33360E}"/>
              </a:ext>
            </a:extLst>
          </p:cNvPr>
          <p:cNvSpPr/>
          <p:nvPr/>
        </p:nvSpPr>
        <p:spPr>
          <a:xfrm>
            <a:off x="3246489" y="2689512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Vedlikeholde tildelingskriterier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C212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9" name="Rektangel: avrundede hjørner 98">
            <a:extLst>
              <a:ext uri="{FF2B5EF4-FFF2-40B4-BE49-F238E27FC236}">
                <a16:creationId xmlns:a16="http://schemas.microsoft.com/office/drawing/2014/main" id="{38D11F54-15F7-446E-BFC3-0CD7FE3A04E6}"/>
              </a:ext>
            </a:extLst>
          </p:cNvPr>
          <p:cNvSpPr/>
          <p:nvPr/>
        </p:nvSpPr>
        <p:spPr>
          <a:xfrm>
            <a:off x="4546348" y="2689512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Forvalte rutiner for behandling av person-opplysninger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E28A786D-C019-4E2C-B15E-CA3ADD4D77DB}"/>
              </a:ext>
            </a:extLst>
          </p:cNvPr>
          <p:cNvSpPr txBox="1"/>
          <p:nvPr/>
        </p:nvSpPr>
        <p:spPr>
          <a:xfrm>
            <a:off x="6293117" y="2300495"/>
            <a:ext cx="2530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Support, lager og utstyr </a:t>
            </a: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D9F160B1-73FA-44CF-AF85-5C37C00B0684}"/>
              </a:ext>
            </a:extLst>
          </p:cNvPr>
          <p:cNvSpPr txBox="1"/>
          <p:nvPr/>
        </p:nvSpPr>
        <p:spPr>
          <a:xfrm>
            <a:off x="8946591" y="2273995"/>
            <a:ext cx="2530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IT-drift</a:t>
            </a: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/>
          <p:nvPr/>
        </p:nvSpPr>
        <p:spPr>
          <a:xfrm>
            <a:off x="6343797" y="3736394"/>
            <a:ext cx="5086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Oppgraderinger og vedlikehold på løsninger</a:t>
            </a: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/>
          <p:nvPr/>
        </p:nvSpPr>
        <p:spPr>
          <a:xfrm>
            <a:off x="6349559" y="5177537"/>
            <a:ext cx="35702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Anskaffelser og avtaleforvaltning</a:t>
            </a:r>
          </a:p>
        </p:txBody>
      </p:sp>
      <p:sp>
        <p:nvSpPr>
          <p:cNvPr id="125" name="Rektangel: avrundede hjørner 124">
            <a:extLst>
              <a:ext uri="{FF2B5EF4-FFF2-40B4-BE49-F238E27FC236}">
                <a16:creationId xmlns:a16="http://schemas.microsoft.com/office/drawing/2014/main" id="{0EB4533C-D3DD-4389-9297-7631747AB542}"/>
              </a:ext>
            </a:extLst>
          </p:cNvPr>
          <p:cNvSpPr/>
          <p:nvPr/>
        </p:nvSpPr>
        <p:spPr>
          <a:xfrm>
            <a:off x="646771" y="3742814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Avklare tjenestens behov og implementere nye løsninger</a:t>
            </a:r>
          </a:p>
        </p:txBody>
      </p:sp>
      <p:sp>
        <p:nvSpPr>
          <p:cNvPr id="126" name="Rektangel: avrundede hjørner 125">
            <a:extLst>
              <a:ext uri="{FF2B5EF4-FFF2-40B4-BE49-F238E27FC236}">
                <a16:creationId xmlns:a16="http://schemas.microsoft.com/office/drawing/2014/main" id="{28A3BAF9-AF50-45A9-AC65-BCD9D9743E1D}"/>
              </a:ext>
            </a:extLst>
          </p:cNvPr>
          <p:cNvSpPr/>
          <p:nvPr/>
        </p:nvSpPr>
        <p:spPr>
          <a:xfrm>
            <a:off x="1946630" y="3741477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Endre på tjenesteforløp og rutiner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7" name="Rektangel: avrundede hjørner 126">
            <a:extLst>
              <a:ext uri="{FF2B5EF4-FFF2-40B4-BE49-F238E27FC236}">
                <a16:creationId xmlns:a16="http://schemas.microsoft.com/office/drawing/2014/main" id="{7A701645-0106-4239-8F15-A63B7BFE3369}"/>
              </a:ext>
            </a:extLst>
          </p:cNvPr>
          <p:cNvSpPr/>
          <p:nvPr/>
        </p:nvSpPr>
        <p:spPr>
          <a:xfrm>
            <a:off x="3246489" y="3741477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Vurdere risiko </a:t>
            </a:r>
            <a:b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og planlegge beredskap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/>
          <p:nvPr/>
        </p:nvSpPr>
        <p:spPr>
          <a:xfrm>
            <a:off x="4546348" y="3741477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Følg opp gevinster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3" name="Rektangel: avrundede hjørner 132">
            <a:extLst>
              <a:ext uri="{FF2B5EF4-FFF2-40B4-BE49-F238E27FC236}">
                <a16:creationId xmlns:a16="http://schemas.microsoft.com/office/drawing/2014/main" id="{D575BA6F-0B24-4308-ADE7-87F77038B3E9}"/>
              </a:ext>
            </a:extLst>
          </p:cNvPr>
          <p:cNvSpPr/>
          <p:nvPr/>
        </p:nvSpPr>
        <p:spPr>
          <a:xfrm>
            <a:off x="644823" y="4818787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Budsjettere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4" name="Rektangel: avrundede hjørner 133">
            <a:extLst>
              <a:ext uri="{FF2B5EF4-FFF2-40B4-BE49-F238E27FC236}">
                <a16:creationId xmlns:a16="http://schemas.microsoft.com/office/drawing/2014/main" id="{F5F053A8-C5BC-4C63-9506-C7498DFED767}"/>
              </a:ext>
            </a:extLst>
          </p:cNvPr>
          <p:cNvSpPr/>
          <p:nvPr/>
        </p:nvSpPr>
        <p:spPr>
          <a:xfrm>
            <a:off x="1945656" y="4806372"/>
            <a:ext cx="1186676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Administrere</a:t>
            </a: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system- og utstyrs-porteføljen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5" name="Rektangel: avrundede hjørner 134">
            <a:extLst>
              <a:ext uri="{FF2B5EF4-FFF2-40B4-BE49-F238E27FC236}">
                <a16:creationId xmlns:a16="http://schemas.microsoft.com/office/drawing/2014/main" id="{BA995DF1-3BC9-4010-82CF-479D6E406477}"/>
              </a:ext>
            </a:extLst>
          </p:cNvPr>
          <p:cNvSpPr/>
          <p:nvPr/>
        </p:nvSpPr>
        <p:spPr>
          <a:xfrm>
            <a:off x="6346678" y="2650237"/>
            <a:ext cx="1186676" cy="93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Håndtere support på systemer og utstyr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6" name="Rektangel: avrundede hjørner 135">
            <a:extLst>
              <a:ext uri="{FF2B5EF4-FFF2-40B4-BE49-F238E27FC236}">
                <a16:creationId xmlns:a16="http://schemas.microsoft.com/office/drawing/2014/main" id="{0C395CB5-D3C0-4B58-BC9D-2EE1227CE3AF}"/>
              </a:ext>
            </a:extLst>
          </p:cNvPr>
          <p:cNvSpPr/>
          <p:nvPr/>
        </p:nvSpPr>
        <p:spPr>
          <a:xfrm>
            <a:off x="7646537" y="2648900"/>
            <a:ext cx="1186676" cy="93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Drifte utstyrslager og logistikk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7" name="Rektangel: avrundede hjørner 136">
            <a:extLst>
              <a:ext uri="{FF2B5EF4-FFF2-40B4-BE49-F238E27FC236}">
                <a16:creationId xmlns:a16="http://schemas.microsoft.com/office/drawing/2014/main" id="{FC01CC25-614C-48B4-A06E-B3C8B0BA35FE}"/>
              </a:ext>
            </a:extLst>
          </p:cNvPr>
          <p:cNvSpPr/>
          <p:nvPr/>
        </p:nvSpPr>
        <p:spPr>
          <a:xfrm>
            <a:off x="8992682" y="2638805"/>
            <a:ext cx="1186676" cy="93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Drifte systemer, plattformer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og infrastruktur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8" name="Rektangel: avrundede hjørner 137">
            <a:extLst>
              <a:ext uri="{FF2B5EF4-FFF2-40B4-BE49-F238E27FC236}">
                <a16:creationId xmlns:a16="http://schemas.microsoft.com/office/drawing/2014/main" id="{ED4B320D-381F-4091-9E14-4049988B7202}"/>
              </a:ext>
            </a:extLst>
          </p:cNvPr>
          <p:cNvSpPr/>
          <p:nvPr/>
        </p:nvSpPr>
        <p:spPr>
          <a:xfrm>
            <a:off x="10292541" y="2637468"/>
            <a:ext cx="1186676" cy="93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Drifte rolle- og tilgangsstyring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1" name="Rektangel: avrundede hjørner 140">
            <a:extLst>
              <a:ext uri="{FF2B5EF4-FFF2-40B4-BE49-F238E27FC236}">
                <a16:creationId xmlns:a16="http://schemas.microsoft.com/office/drawing/2014/main" id="{36EB3148-8CDD-44FF-A781-6ED59CB869CF}"/>
              </a:ext>
            </a:extLst>
          </p:cNvPr>
          <p:cNvSpPr/>
          <p:nvPr/>
        </p:nvSpPr>
        <p:spPr>
          <a:xfrm>
            <a:off x="6343797" y="4122275"/>
            <a:ext cx="1186676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Planlegge tekniske endringer og vedlikehold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2" name="Rektangel: avrundede hjørner 141">
            <a:extLst>
              <a:ext uri="{FF2B5EF4-FFF2-40B4-BE49-F238E27FC236}">
                <a16:creationId xmlns:a16="http://schemas.microsoft.com/office/drawing/2014/main" id="{4CF59E1B-0F4F-4C35-964B-2589F87DC221}"/>
              </a:ext>
            </a:extLst>
          </p:cNvPr>
          <p:cNvSpPr/>
          <p:nvPr/>
        </p:nvSpPr>
        <p:spPr>
          <a:xfrm>
            <a:off x="7643656" y="4120938"/>
            <a:ext cx="1186676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Styre oppgraderinger og konfigurasjoner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3" name="Rektangel: avrundede hjørner 142">
            <a:extLst>
              <a:ext uri="{FF2B5EF4-FFF2-40B4-BE49-F238E27FC236}">
                <a16:creationId xmlns:a16="http://schemas.microsoft.com/office/drawing/2014/main" id="{9AB13919-D9D4-4434-ADEF-098504FE85A0}"/>
              </a:ext>
            </a:extLst>
          </p:cNvPr>
          <p:cNvSpPr/>
          <p:nvPr/>
        </p:nvSpPr>
        <p:spPr>
          <a:xfrm>
            <a:off x="8943515" y="4120938"/>
            <a:ext cx="1186676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Teste nye løsninger  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4" name="Rektangel: avrundede hjørner 143">
            <a:extLst>
              <a:ext uri="{FF2B5EF4-FFF2-40B4-BE49-F238E27FC236}">
                <a16:creationId xmlns:a16="http://schemas.microsoft.com/office/drawing/2014/main" id="{2E86C285-F48F-45ED-8317-4A987D36BCD6}"/>
              </a:ext>
            </a:extLst>
          </p:cNvPr>
          <p:cNvSpPr/>
          <p:nvPr/>
        </p:nvSpPr>
        <p:spPr>
          <a:xfrm>
            <a:off x="10243374" y="4120938"/>
            <a:ext cx="1186676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Oppdatere teknisk dokumentasjon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5" name="Rektangel: avrundede hjørner 144">
            <a:extLst>
              <a:ext uri="{FF2B5EF4-FFF2-40B4-BE49-F238E27FC236}">
                <a16:creationId xmlns:a16="http://schemas.microsoft.com/office/drawing/2014/main" id="{6B0DDB9B-3048-4922-A767-CFB1855B9170}"/>
              </a:ext>
            </a:extLst>
          </p:cNvPr>
          <p:cNvSpPr/>
          <p:nvPr/>
        </p:nvSpPr>
        <p:spPr>
          <a:xfrm>
            <a:off x="6343797" y="5539004"/>
            <a:ext cx="1186676" cy="936000"/>
          </a:xfrm>
          <a:prstGeom prst="roundRect">
            <a:avLst/>
          </a:prstGeom>
          <a:solidFill>
            <a:srgbClr val="C4C9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Gjennomføre anskaffelser og avrop på avtaler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6" name="Rektangel: avrundede hjørner 145">
            <a:extLst>
              <a:ext uri="{FF2B5EF4-FFF2-40B4-BE49-F238E27FC236}">
                <a16:creationId xmlns:a16="http://schemas.microsoft.com/office/drawing/2014/main" id="{88FFF29F-B691-4F15-A88A-80F66D0EA654}"/>
              </a:ext>
            </a:extLst>
          </p:cNvPr>
          <p:cNvSpPr/>
          <p:nvPr/>
        </p:nvSpPr>
        <p:spPr>
          <a:xfrm>
            <a:off x="7646537" y="5539004"/>
            <a:ext cx="1186676" cy="936000"/>
          </a:xfrm>
          <a:prstGeom prst="roundRect">
            <a:avLst/>
          </a:prstGeom>
          <a:solidFill>
            <a:srgbClr val="C4C9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Forvalte avtaler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D8DA643-B05A-4241-872E-B4E443C0F64C}"/>
              </a:ext>
            </a:extLst>
          </p:cNvPr>
          <p:cNvSpPr/>
          <p:nvPr/>
        </p:nvSpPr>
        <p:spPr>
          <a:xfrm>
            <a:off x="1607230" y="2621418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B5A31FB1-709A-4495-8AB5-599D19816921}"/>
              </a:ext>
            </a:extLst>
          </p:cNvPr>
          <p:cNvSpPr/>
          <p:nvPr/>
        </p:nvSpPr>
        <p:spPr>
          <a:xfrm>
            <a:off x="2924830" y="2621418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55CBEAF7-731A-4646-BCAF-6973C895C036}"/>
              </a:ext>
            </a:extLst>
          </p:cNvPr>
          <p:cNvSpPr/>
          <p:nvPr/>
        </p:nvSpPr>
        <p:spPr>
          <a:xfrm>
            <a:off x="4228749" y="2622020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982BDCB-FB29-49BC-9682-0A77A4897E02}"/>
              </a:ext>
            </a:extLst>
          </p:cNvPr>
          <p:cNvSpPr/>
          <p:nvPr/>
        </p:nvSpPr>
        <p:spPr>
          <a:xfrm>
            <a:off x="5571521" y="2621418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BB75B9FF-CEFA-4062-B72D-072597BE7DD1}"/>
              </a:ext>
            </a:extLst>
          </p:cNvPr>
          <p:cNvSpPr/>
          <p:nvPr/>
        </p:nvSpPr>
        <p:spPr>
          <a:xfrm>
            <a:off x="1607230" y="3662726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9E747E8C-3B21-4737-8BB9-F1D5E326BAB3}"/>
              </a:ext>
            </a:extLst>
          </p:cNvPr>
          <p:cNvSpPr/>
          <p:nvPr/>
        </p:nvSpPr>
        <p:spPr>
          <a:xfrm>
            <a:off x="2924830" y="3662726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74696DE0-1E9D-43AF-828F-CAFE16479898}"/>
              </a:ext>
            </a:extLst>
          </p:cNvPr>
          <p:cNvSpPr/>
          <p:nvPr/>
        </p:nvSpPr>
        <p:spPr>
          <a:xfrm>
            <a:off x="4228749" y="3663328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33B6F279-2119-4D4F-8962-2C17EE41F495}"/>
              </a:ext>
            </a:extLst>
          </p:cNvPr>
          <p:cNvSpPr/>
          <p:nvPr/>
        </p:nvSpPr>
        <p:spPr>
          <a:xfrm>
            <a:off x="5571521" y="3662726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36259E5C-9FC8-4A6D-9430-F4C2011072C7}"/>
              </a:ext>
            </a:extLst>
          </p:cNvPr>
          <p:cNvSpPr/>
          <p:nvPr/>
        </p:nvSpPr>
        <p:spPr>
          <a:xfrm>
            <a:off x="1573464" y="4756140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197519B9-E784-4FA7-A0B4-EC34C1D3203C}"/>
              </a:ext>
            </a:extLst>
          </p:cNvPr>
          <p:cNvSpPr/>
          <p:nvPr/>
        </p:nvSpPr>
        <p:spPr>
          <a:xfrm>
            <a:off x="2924830" y="4751839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0BAB937D-6DB0-4622-A18A-451A1D135F89}"/>
              </a:ext>
            </a:extLst>
          </p:cNvPr>
          <p:cNvSpPr/>
          <p:nvPr/>
        </p:nvSpPr>
        <p:spPr>
          <a:xfrm>
            <a:off x="7326570" y="2579686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1B9D6EBC-D621-4BD6-860B-395925C84A5D}"/>
              </a:ext>
            </a:extLst>
          </p:cNvPr>
          <p:cNvSpPr/>
          <p:nvPr/>
        </p:nvSpPr>
        <p:spPr>
          <a:xfrm>
            <a:off x="8669342" y="2579084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719EC5D5-2FC6-4EDF-B5B0-0857AF9E5B9E}"/>
              </a:ext>
            </a:extLst>
          </p:cNvPr>
          <p:cNvSpPr/>
          <p:nvPr/>
        </p:nvSpPr>
        <p:spPr>
          <a:xfrm>
            <a:off x="9947344" y="2569491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04532CBC-8880-492A-9B8A-8B2ACBBB24BC}"/>
              </a:ext>
            </a:extLst>
          </p:cNvPr>
          <p:cNvSpPr/>
          <p:nvPr/>
        </p:nvSpPr>
        <p:spPr>
          <a:xfrm>
            <a:off x="11290116" y="2568889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4E76C069-5EB3-418E-B74C-E815B467A489}"/>
              </a:ext>
            </a:extLst>
          </p:cNvPr>
          <p:cNvSpPr/>
          <p:nvPr/>
        </p:nvSpPr>
        <p:spPr>
          <a:xfrm>
            <a:off x="7301135" y="5471127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57D74484-F3E1-47C9-85FC-0AB55ACCE1E2}"/>
              </a:ext>
            </a:extLst>
          </p:cNvPr>
          <p:cNvSpPr/>
          <p:nvPr/>
        </p:nvSpPr>
        <p:spPr>
          <a:xfrm>
            <a:off x="8643907" y="5470525"/>
            <a:ext cx="260058" cy="26005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7C9920D0-9E59-4E37-89D7-D504975F2DB6}"/>
              </a:ext>
            </a:extLst>
          </p:cNvPr>
          <p:cNvSpPr/>
          <p:nvPr/>
        </p:nvSpPr>
        <p:spPr>
          <a:xfrm>
            <a:off x="7298254" y="4010261"/>
            <a:ext cx="260058" cy="26005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D93DCBA7-92DC-472C-ABC1-473230964F55}"/>
              </a:ext>
            </a:extLst>
          </p:cNvPr>
          <p:cNvSpPr/>
          <p:nvPr/>
        </p:nvSpPr>
        <p:spPr>
          <a:xfrm>
            <a:off x="8615854" y="4010261"/>
            <a:ext cx="260058" cy="26005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C21B4CF4-313C-4410-B646-26803F22A9FE}"/>
              </a:ext>
            </a:extLst>
          </p:cNvPr>
          <p:cNvSpPr/>
          <p:nvPr/>
        </p:nvSpPr>
        <p:spPr>
          <a:xfrm>
            <a:off x="9919773" y="4010863"/>
            <a:ext cx="260058" cy="26005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B288B772-4599-4701-827A-CD647E1F9062}"/>
              </a:ext>
            </a:extLst>
          </p:cNvPr>
          <p:cNvSpPr/>
          <p:nvPr/>
        </p:nvSpPr>
        <p:spPr>
          <a:xfrm>
            <a:off x="11262545" y="4010261"/>
            <a:ext cx="260058" cy="26005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6" name="Rektangel: avrundede hjørner 195">
            <a:extLst>
              <a:ext uri="{FF2B5EF4-FFF2-40B4-BE49-F238E27FC236}">
                <a16:creationId xmlns:a16="http://schemas.microsoft.com/office/drawing/2014/main" id="{F3AA0A4A-1464-48CF-AD39-2A98BFED2F92}"/>
              </a:ext>
            </a:extLst>
          </p:cNvPr>
          <p:cNvSpPr/>
          <p:nvPr/>
        </p:nvSpPr>
        <p:spPr>
          <a:xfrm>
            <a:off x="6348626" y="3256448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FFD48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</a:t>
            </a:r>
          </a:p>
        </p:txBody>
      </p:sp>
      <p:sp>
        <p:nvSpPr>
          <p:cNvPr id="197" name="Rektangel: avrundede hjørner 196">
            <a:extLst>
              <a:ext uri="{FF2B5EF4-FFF2-40B4-BE49-F238E27FC236}">
                <a16:creationId xmlns:a16="http://schemas.microsoft.com/office/drawing/2014/main" id="{5A723B35-E330-4D5C-A045-A95AE9BADF05}"/>
              </a:ext>
            </a:extLst>
          </p:cNvPr>
          <p:cNvSpPr/>
          <p:nvPr/>
        </p:nvSpPr>
        <p:spPr>
          <a:xfrm>
            <a:off x="7648485" y="3265575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FFD48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</a:t>
            </a:r>
          </a:p>
        </p:txBody>
      </p:sp>
      <p:sp>
        <p:nvSpPr>
          <p:cNvPr id="198" name="Rektangel: avrundede hjørner 197">
            <a:extLst>
              <a:ext uri="{FF2B5EF4-FFF2-40B4-BE49-F238E27FC236}">
                <a16:creationId xmlns:a16="http://schemas.microsoft.com/office/drawing/2014/main" id="{B3DC9DC4-92A2-48E2-B6E0-38735E656BCA}"/>
              </a:ext>
            </a:extLst>
          </p:cNvPr>
          <p:cNvSpPr/>
          <p:nvPr/>
        </p:nvSpPr>
        <p:spPr>
          <a:xfrm>
            <a:off x="8994630" y="3245016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CDB3CB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HMT, ROR-IKT</a:t>
            </a:r>
          </a:p>
        </p:txBody>
      </p:sp>
      <p:sp>
        <p:nvSpPr>
          <p:cNvPr id="199" name="Rektangel: avrundede hjørner 198">
            <a:extLst>
              <a:ext uri="{FF2B5EF4-FFF2-40B4-BE49-F238E27FC236}">
                <a16:creationId xmlns:a16="http://schemas.microsoft.com/office/drawing/2014/main" id="{B675EAFD-2474-4AD6-AF9E-129A9124C815}"/>
              </a:ext>
            </a:extLst>
          </p:cNvPr>
          <p:cNvSpPr/>
          <p:nvPr/>
        </p:nvSpPr>
        <p:spPr>
          <a:xfrm>
            <a:off x="10292541" y="3249363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CDB3CB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Formidler, HMT, pårørende</a:t>
            </a:r>
          </a:p>
        </p:txBody>
      </p:sp>
      <p:sp>
        <p:nvSpPr>
          <p:cNvPr id="200" name="Rektangel: avrundede hjørner 199">
            <a:extLst>
              <a:ext uri="{FF2B5EF4-FFF2-40B4-BE49-F238E27FC236}">
                <a16:creationId xmlns:a16="http://schemas.microsoft.com/office/drawing/2014/main" id="{8FF2CE9F-25DF-4C26-95FB-237FA062BC4B}"/>
              </a:ext>
            </a:extLst>
          </p:cNvPr>
          <p:cNvSpPr/>
          <p:nvPr/>
        </p:nvSpPr>
        <p:spPr>
          <a:xfrm>
            <a:off x="648719" y="3294683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HMT, formidler</a:t>
            </a:r>
          </a:p>
        </p:txBody>
      </p:sp>
      <p:sp>
        <p:nvSpPr>
          <p:cNvPr id="201" name="Rektangel: avrundede hjørner 200">
            <a:extLst>
              <a:ext uri="{FF2B5EF4-FFF2-40B4-BE49-F238E27FC236}">
                <a16:creationId xmlns:a16="http://schemas.microsoft.com/office/drawing/2014/main" id="{4EB5A2AE-EEB5-420B-BB1D-67BC1B7AB405}"/>
              </a:ext>
            </a:extLst>
          </p:cNvPr>
          <p:cNvSpPr/>
          <p:nvPr/>
        </p:nvSpPr>
        <p:spPr>
          <a:xfrm>
            <a:off x="1948578" y="3294683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HMT, formidler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2" name="Rektangel: avrundede hjørner 201">
            <a:extLst>
              <a:ext uri="{FF2B5EF4-FFF2-40B4-BE49-F238E27FC236}">
                <a16:creationId xmlns:a16="http://schemas.microsoft.com/office/drawing/2014/main" id="{17EF51E5-7621-4939-857F-E10D4CAF5979}"/>
              </a:ext>
            </a:extLst>
          </p:cNvPr>
          <p:cNvSpPr/>
          <p:nvPr/>
        </p:nvSpPr>
        <p:spPr>
          <a:xfrm>
            <a:off x="3246489" y="3303810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TK, formidler</a:t>
            </a:r>
          </a:p>
        </p:txBody>
      </p:sp>
      <p:sp>
        <p:nvSpPr>
          <p:cNvPr id="203" name="Rektangel: avrundede hjørner 202">
            <a:extLst>
              <a:ext uri="{FF2B5EF4-FFF2-40B4-BE49-F238E27FC236}">
                <a16:creationId xmlns:a16="http://schemas.microsoft.com/office/drawing/2014/main" id="{489C0D42-92A1-43F1-85AC-B227D82FC52A}"/>
              </a:ext>
            </a:extLst>
          </p:cNvPr>
          <p:cNvSpPr/>
          <p:nvPr/>
        </p:nvSpPr>
        <p:spPr>
          <a:xfrm>
            <a:off x="4548296" y="3294683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Personvernombud, K HMT</a:t>
            </a:r>
          </a:p>
        </p:txBody>
      </p:sp>
      <p:sp>
        <p:nvSpPr>
          <p:cNvPr id="204" name="Rektangel: avrundede hjørner 203">
            <a:extLst>
              <a:ext uri="{FF2B5EF4-FFF2-40B4-BE49-F238E27FC236}">
                <a16:creationId xmlns:a16="http://schemas.microsoft.com/office/drawing/2014/main" id="{C25519D2-ACBE-4D63-9A74-D1790D96EF7B}"/>
              </a:ext>
            </a:extLst>
          </p:cNvPr>
          <p:cNvSpPr/>
          <p:nvPr/>
        </p:nvSpPr>
        <p:spPr>
          <a:xfrm>
            <a:off x="646771" y="4358677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Fagavd</a:t>
            </a: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eling Helse og oppvekst</a:t>
            </a:r>
          </a:p>
        </p:txBody>
      </p:sp>
      <p:sp>
        <p:nvSpPr>
          <p:cNvPr id="205" name="Rektangel: avrundede hjørner 204">
            <a:extLst>
              <a:ext uri="{FF2B5EF4-FFF2-40B4-BE49-F238E27FC236}">
                <a16:creationId xmlns:a16="http://schemas.microsoft.com/office/drawing/2014/main" id="{B7997B78-A66E-4DC6-8DB7-8178C5A52292}"/>
              </a:ext>
            </a:extLst>
          </p:cNvPr>
          <p:cNvSpPr/>
          <p:nvPr/>
        </p:nvSpPr>
        <p:spPr>
          <a:xfrm>
            <a:off x="1946630" y="4358677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</a:t>
            </a:r>
          </a:p>
        </p:txBody>
      </p:sp>
      <p:sp>
        <p:nvSpPr>
          <p:cNvPr id="206" name="Rektangel: avrundede hjørner 205">
            <a:extLst>
              <a:ext uri="{FF2B5EF4-FFF2-40B4-BE49-F238E27FC236}">
                <a16:creationId xmlns:a16="http://schemas.microsoft.com/office/drawing/2014/main" id="{F29874A0-8027-4620-8C11-F81F7B6B3BF5}"/>
              </a:ext>
            </a:extLst>
          </p:cNvPr>
          <p:cNvSpPr/>
          <p:nvPr/>
        </p:nvSpPr>
        <p:spPr>
          <a:xfrm>
            <a:off x="3244541" y="4367804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</a:t>
            </a:r>
          </a:p>
        </p:txBody>
      </p: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/>
          <p:nvPr/>
        </p:nvSpPr>
        <p:spPr>
          <a:xfrm>
            <a:off x="4546348" y="4358677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Enheter, enhetsledere</a:t>
            </a:r>
          </a:p>
        </p:txBody>
      </p:sp>
      <p:sp>
        <p:nvSpPr>
          <p:cNvPr id="208" name="Rektangel: avrundede hjørner 207">
            <a:extLst>
              <a:ext uri="{FF2B5EF4-FFF2-40B4-BE49-F238E27FC236}">
                <a16:creationId xmlns:a16="http://schemas.microsoft.com/office/drawing/2014/main" id="{8FB371DF-34D3-4B05-96B5-FCA61B0D25DB}"/>
              </a:ext>
            </a:extLst>
          </p:cNvPr>
          <p:cNvSpPr/>
          <p:nvPr/>
        </p:nvSpPr>
        <p:spPr>
          <a:xfrm>
            <a:off x="642800" y="5424271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</a:t>
            </a:r>
          </a:p>
        </p:txBody>
      </p:sp>
      <p:sp>
        <p:nvSpPr>
          <p:cNvPr id="209" name="Rektangel: avrundede hjørner 208">
            <a:extLst>
              <a:ext uri="{FF2B5EF4-FFF2-40B4-BE49-F238E27FC236}">
                <a16:creationId xmlns:a16="http://schemas.microsoft.com/office/drawing/2014/main" id="{03D96E48-C2D6-481A-B38B-FC2CE6468C90}"/>
              </a:ext>
            </a:extLst>
          </p:cNvPr>
          <p:cNvSpPr/>
          <p:nvPr/>
        </p:nvSpPr>
        <p:spPr>
          <a:xfrm>
            <a:off x="1939662" y="5411215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 HMT</a:t>
            </a:r>
          </a:p>
        </p:txBody>
      </p:sp>
      <p:sp>
        <p:nvSpPr>
          <p:cNvPr id="210" name="Rektangel: avrundede hjørner 209">
            <a:extLst>
              <a:ext uri="{FF2B5EF4-FFF2-40B4-BE49-F238E27FC236}">
                <a16:creationId xmlns:a16="http://schemas.microsoft.com/office/drawing/2014/main" id="{926AF990-E294-4961-8D26-9CCF5AA411F2}"/>
              </a:ext>
            </a:extLst>
          </p:cNvPr>
          <p:cNvSpPr/>
          <p:nvPr/>
        </p:nvSpPr>
        <p:spPr>
          <a:xfrm>
            <a:off x="6345745" y="4726109"/>
            <a:ext cx="1184728" cy="328452"/>
          </a:xfrm>
          <a:prstGeom prst="roundRect">
            <a:avLst>
              <a:gd name="adj" fmla="val 42792"/>
            </a:avLst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Leverandør, ROR-IKT, K HMT</a:t>
            </a:r>
          </a:p>
        </p:txBody>
      </p:sp>
      <p:sp>
        <p:nvSpPr>
          <p:cNvPr id="211" name="Rektangel: avrundede hjørner 210">
            <a:extLst>
              <a:ext uri="{FF2B5EF4-FFF2-40B4-BE49-F238E27FC236}">
                <a16:creationId xmlns:a16="http://schemas.microsoft.com/office/drawing/2014/main" id="{FFEA7D92-46D9-4AB5-ABAF-4EC8E1960AF9}"/>
              </a:ext>
            </a:extLst>
          </p:cNvPr>
          <p:cNvSpPr/>
          <p:nvPr/>
        </p:nvSpPr>
        <p:spPr>
          <a:xfrm>
            <a:off x="7645604" y="4726109"/>
            <a:ext cx="1184728" cy="328452"/>
          </a:xfrm>
          <a:prstGeom prst="roundRect">
            <a:avLst>
              <a:gd name="adj" fmla="val 42792"/>
            </a:avLst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HMT, ROR-IKT, leverandør</a:t>
            </a:r>
          </a:p>
        </p:txBody>
      </p:sp>
      <p:sp>
        <p:nvSpPr>
          <p:cNvPr id="212" name="Rektangel: avrundede hjørner 211">
            <a:extLst>
              <a:ext uri="{FF2B5EF4-FFF2-40B4-BE49-F238E27FC236}">
                <a16:creationId xmlns:a16="http://schemas.microsoft.com/office/drawing/2014/main" id="{CBF7BDF5-D0CC-40E6-9736-8289B80B38AE}"/>
              </a:ext>
            </a:extLst>
          </p:cNvPr>
          <p:cNvSpPr/>
          <p:nvPr/>
        </p:nvSpPr>
        <p:spPr>
          <a:xfrm>
            <a:off x="8943515" y="4735236"/>
            <a:ext cx="1184728" cy="328452"/>
          </a:xfrm>
          <a:prstGeom prst="roundRect">
            <a:avLst>
              <a:gd name="adj" fmla="val 42792"/>
            </a:avLst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HMT, ROR-IKT,        K HMT</a:t>
            </a:r>
          </a:p>
        </p:txBody>
      </p:sp>
      <p:sp>
        <p:nvSpPr>
          <p:cNvPr id="213" name="Rektangel: avrundede hjørner 212">
            <a:extLst>
              <a:ext uri="{FF2B5EF4-FFF2-40B4-BE49-F238E27FC236}">
                <a16:creationId xmlns:a16="http://schemas.microsoft.com/office/drawing/2014/main" id="{E8F5080E-0029-4830-B401-45EB4AA3FB28}"/>
              </a:ext>
            </a:extLst>
          </p:cNvPr>
          <p:cNvSpPr/>
          <p:nvPr/>
        </p:nvSpPr>
        <p:spPr>
          <a:xfrm>
            <a:off x="10245322" y="4726109"/>
            <a:ext cx="1184728" cy="328452"/>
          </a:xfrm>
          <a:prstGeom prst="roundRect">
            <a:avLst>
              <a:gd name="adj" fmla="val 42792"/>
            </a:avLst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HMT, ROR-IKT, leverandør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4" name="Rektangel: avrundede hjørner 213">
            <a:extLst>
              <a:ext uri="{FF2B5EF4-FFF2-40B4-BE49-F238E27FC236}">
                <a16:creationId xmlns:a16="http://schemas.microsoft.com/office/drawing/2014/main" id="{F9C595F0-9E17-4143-B280-4C6A5E66A39E}"/>
              </a:ext>
            </a:extLst>
          </p:cNvPr>
          <p:cNvSpPr/>
          <p:nvPr/>
        </p:nvSpPr>
        <p:spPr>
          <a:xfrm>
            <a:off x="6348626" y="6135414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9AA3E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NAV, ROR-Innkjøp</a:t>
            </a:r>
          </a:p>
        </p:txBody>
      </p:sp>
      <p:sp>
        <p:nvSpPr>
          <p:cNvPr id="215" name="Rektangel: avrundede hjørner 214">
            <a:extLst>
              <a:ext uri="{FF2B5EF4-FFF2-40B4-BE49-F238E27FC236}">
                <a16:creationId xmlns:a16="http://schemas.microsoft.com/office/drawing/2014/main" id="{8D44FC40-0787-4F68-B97F-88638EE6D01D}"/>
              </a:ext>
            </a:extLst>
          </p:cNvPr>
          <p:cNvSpPr/>
          <p:nvPr/>
        </p:nvSpPr>
        <p:spPr>
          <a:xfrm>
            <a:off x="7648485" y="6144541"/>
            <a:ext cx="1184728" cy="328452"/>
          </a:xfrm>
          <a:prstGeom prst="roundRect">
            <a:avLst>
              <a:gd name="adj" fmla="val 42792"/>
            </a:avLst>
          </a:prstGeom>
          <a:solidFill>
            <a:srgbClr val="9AA3E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NAV, ROR-Innkjøp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/>
          <p:nvPr/>
        </p:nvSpPr>
        <p:spPr>
          <a:xfrm>
            <a:off x="641825" y="1942637"/>
            <a:ext cx="92023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Løpende kommunale oppgaver</a:t>
            </a:r>
          </a:p>
        </p:txBody>
      </p:sp>
      <p:sp>
        <p:nvSpPr>
          <p:cNvPr id="90" name="Rektangel: avrundede hjørner 89">
            <a:extLst>
              <a:ext uri="{FF2B5EF4-FFF2-40B4-BE49-F238E27FC236}">
                <a16:creationId xmlns:a16="http://schemas.microsoft.com/office/drawing/2014/main" id="{6AB2FA06-D721-448A-9F1B-856BEBCC1131}"/>
              </a:ext>
            </a:extLst>
          </p:cNvPr>
          <p:cNvSpPr/>
          <p:nvPr/>
        </p:nvSpPr>
        <p:spPr>
          <a:xfrm>
            <a:off x="9346597" y="5134642"/>
            <a:ext cx="2452191" cy="1616803"/>
          </a:xfrm>
          <a:prstGeom prst="roundRect">
            <a:avLst>
              <a:gd name="adj" fmla="val 10524"/>
            </a:avLst>
          </a:prstGeom>
          <a:solidFill>
            <a:srgbClr val="82C8A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ORDLISTE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TK: Tildeling og koordinering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 HMT: Koordinator helse- og mestringsteknologi. Systemansvarlig i kommunen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HMT: Kommunal hjelpemiddeltjeneste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ROR-innkjøp: Interkommunal innkjøpsavdeling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ROR-IKT: Interkommunal IKT organisasjon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PPT: Pedagogisk psykologisk tjeneste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Formidler: Tjenesten (hvem i tjenesten varierer fra teknologi til teknologi)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A6CFBA8-F411-4ABE-B3CE-62E94E04430B}"/>
              </a:ext>
            </a:extLst>
          </p:cNvPr>
          <p:cNvSpPr txBox="1"/>
          <p:nvPr/>
        </p:nvSpPr>
        <p:spPr>
          <a:xfrm>
            <a:off x="629367" y="-48355"/>
            <a:ext cx="557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HELHETLIG TJENESTEMODELL ALLE TEKNOLOGIER</a:t>
            </a:r>
          </a:p>
        </p:txBody>
      </p:sp>
      <p:pic>
        <p:nvPicPr>
          <p:cNvPr id="1026" name="Picture 2" descr="Aktuelt - Molde kommune">
            <a:extLst>
              <a:ext uri="{FF2B5EF4-FFF2-40B4-BE49-F238E27FC236}">
                <a16:creationId xmlns:a16="http://schemas.microsoft.com/office/drawing/2014/main" id="{2258CB67-444B-4960-BB9F-141AE9133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5955" r="39457" b="34993"/>
          <a:stretch/>
        </p:blipFill>
        <p:spPr bwMode="auto">
          <a:xfrm>
            <a:off x="75776" y="33048"/>
            <a:ext cx="290079" cy="3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1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3496E-FEE1-3E4D-B84E-588C24D8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88" y="703343"/>
            <a:ext cx="9173821" cy="685147"/>
          </a:xfrm>
        </p:spPr>
        <p:txBody>
          <a:bodyPr lIns="91440" tIns="45720" rIns="91440" bIns="0" anchor="t" anchorCtr="0">
            <a:normAutofit/>
          </a:bodyPr>
          <a:lstStyle/>
          <a:p>
            <a:r>
              <a:rPr lang="nb-NO">
                <a:solidFill>
                  <a:schemeClr val="tx1"/>
                </a:solidFill>
                <a:latin typeface="Arial"/>
                <a:cs typeface="Arial"/>
              </a:rPr>
              <a:t>Bakgrunn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5C4F5C-12FB-7940-A72A-E1E8C6720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0887" y="1645309"/>
            <a:ext cx="10991567" cy="4414046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Ergoterapitjenesten ønsket bedre system i kommunen</a:t>
            </a:r>
          </a:p>
          <a:p>
            <a:pPr marL="671195" lvl="1" indent="-213995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  <a:cs typeface="Arial"/>
              </a:rPr>
              <a:t>Personavhengige system</a:t>
            </a:r>
            <a:endParaRPr lang="nb-NO" b="0">
              <a:solidFill>
                <a:schemeClr val="tx1"/>
              </a:solidFill>
              <a:cs typeface="Arial"/>
            </a:endParaRPr>
          </a:p>
          <a:p>
            <a:pPr marL="671195" lvl="1" indent="-213995">
              <a:buClr>
                <a:srgbClr val="A83C37"/>
              </a:buClr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  <a:cs typeface="Arial"/>
              </a:rPr>
              <a:t>Tilfeldig hvem som fikk tilbud om teknologi</a:t>
            </a:r>
            <a:endParaRPr lang="nb-NO">
              <a:solidFill>
                <a:schemeClr val="tx1"/>
              </a:solidFill>
            </a:endParaRPr>
          </a:p>
          <a:p>
            <a:pPr marL="671195" lvl="1" indent="-213995">
              <a:buClr>
                <a:srgbClr val="A83C37"/>
              </a:buClr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  <a:cs typeface="Arial"/>
              </a:rPr>
              <a:t>For dårlig oppfølging av brukere med utlånt teknologi</a:t>
            </a:r>
            <a:endParaRPr lang="nb-NO">
              <a:solidFill>
                <a:schemeClr val="tx1"/>
              </a:solidFill>
            </a:endParaRPr>
          </a:p>
          <a:p>
            <a:pPr marL="457200" lvl="1" indent="0">
              <a:buClr>
                <a:srgbClr val="A83C37"/>
              </a:buClr>
              <a:buNone/>
            </a:pPr>
            <a:endParaRPr lang="nb-NO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Erfaring fra tidligere prosjekt </a:t>
            </a:r>
          </a:p>
          <a:p>
            <a:pPr marL="1014413" lvl="1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svak forankring på tvers i kommunen          få varige endringer etter prosjektperioden</a:t>
            </a:r>
            <a:endParaRPr lang="nb-NO" b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Arbeid med barn og unge – avhengig av tverrfaglig og tverrsektorielt samarbeid</a:t>
            </a:r>
            <a:endParaRPr lang="nb-NO" b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Ønske om å utvikle en tjeneste i kommunen der velferdsteknologi tilbys på lik linje som andre tiltak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Valgt teknologi i prosjektperioden – tid og planleggingssystem – digitale kalendere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>
                <a:solidFill>
                  <a:schemeClr val="tx1"/>
                </a:solidFill>
                <a:cs typeface="Arial"/>
              </a:rPr>
              <a:t>Generelt – teknologi til alternativ supplerende kommunikasjon, varsling </a:t>
            </a:r>
            <a:r>
              <a:rPr lang="nb-NO" b="0" err="1">
                <a:solidFill>
                  <a:schemeClr val="tx1"/>
                </a:solidFill>
                <a:cs typeface="Arial"/>
              </a:rPr>
              <a:t>osv</a:t>
            </a:r>
            <a:endParaRPr lang="nb-NO" b="0">
              <a:solidFill>
                <a:schemeClr val="tx1"/>
              </a:solidFill>
              <a:cs typeface="Arial"/>
            </a:endParaRPr>
          </a:p>
          <a:p>
            <a:r>
              <a:rPr lang="nb-NO" b="0">
                <a:cs typeface="Arial"/>
              </a:rPr>
              <a:t>oppvekst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>
              <a:cs typeface="Arial"/>
            </a:endParaRPr>
          </a:p>
          <a:p>
            <a:endParaRPr lang="nb-NO" b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19C508-6FF9-6B44-96BB-412701A2C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35D6-7DBC-AE4B-A243-656182410221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DBDBD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DBDBD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BC8E3B4-8805-DF28-3894-D610BC9053FB}"/>
              </a:ext>
            </a:extLst>
          </p:cNvPr>
          <p:cNvCxnSpPr>
            <a:cxnSpLocks/>
          </p:cNvCxnSpPr>
          <p:nvPr/>
        </p:nvCxnSpPr>
        <p:spPr>
          <a:xfrm>
            <a:off x="4839825" y="3351931"/>
            <a:ext cx="301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9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skjermbilde, programvare, Nettsted&#10;&#10;Automatisk generert beskrivelse">
            <a:extLst>
              <a:ext uri="{FF2B5EF4-FFF2-40B4-BE49-F238E27FC236}">
                <a16:creationId xmlns:a16="http://schemas.microsoft.com/office/drawing/2014/main" id="{A6C1295B-A218-FD59-6C37-6465E6605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76" t="22056" r="13113" b="14681"/>
          <a:stretch/>
        </p:blipFill>
        <p:spPr>
          <a:xfrm>
            <a:off x="6260758" y="2150505"/>
            <a:ext cx="5081498" cy="3545955"/>
          </a:xfrm>
          <a:prstGeom prst="rect">
            <a:avLst/>
          </a:prstGeom>
          <a:noFill/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75E344-B61C-58A5-5383-915560BE43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5246255" cy="42717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Bærekraftige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Gode system – ikke tilfeldigheter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Tverrfaglig samarbeid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Effektivisering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Digital transformasjon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Digitalisering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0"/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7BDC5285-6055-D46D-550E-24B8312B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87032" cy="685147"/>
          </a:xfrm>
        </p:spPr>
        <p:txBody>
          <a:bodyPr/>
          <a:lstStyle/>
          <a:p>
            <a:r>
              <a:rPr lang="en-US" err="1"/>
              <a:t>Forankring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25BE32-91FF-BDAF-B516-B74AC0768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BB17F4-26AA-41AF-A65C-206DECE28AE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0F775B-0E43-60AD-EA06-73CF1F302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8062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378E67-6751-3935-0138-8101AE1B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Forankring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172F4E-5AC6-EC38-C02A-2916C1239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Grunnleggende for utvikling av ny tjeneste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Støtte fra kommunalsjefer for helse og omsorg, og oppvekst, kommunedirektør, fagavdeling helse og omsorg, fagavdeling barnehage, fagavdeling skole, enhetsledere og avdelingsledere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Alle må «eie» tjenesten sammen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FFD0C5-A6FD-3552-37F3-445B46DAA2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0CF6D6-03AB-7D2B-8752-AF21EFFF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05498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DAB2C1-BCEF-C7D6-4E8B-E00CD812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0" anchor="b" anchorCtr="0">
            <a:normAutofit/>
          </a:bodyPr>
          <a:lstStyle/>
          <a:p>
            <a:r>
              <a:rPr lang="nb-NO">
                <a:latin typeface="Arial"/>
                <a:cs typeface="Arial"/>
              </a:rPr>
              <a:t>Systematisering nytter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B9695E-6A9C-5A59-4417-7C11CBA810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B17F4-26AA-41AF-A65C-206DECE28AE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FF9203-8E58-0EE3-4239-30679F2E3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99496C-BAA8-7163-B0E3-68B4B3424F08}"/>
              </a:ext>
            </a:extLst>
          </p:cNvPr>
          <p:cNvGraphicFramePr/>
          <p:nvPr/>
        </p:nvGraphicFramePr>
        <p:xfrm>
          <a:off x="1244010" y="1484008"/>
          <a:ext cx="7520763" cy="457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B5A1129B-B06C-6EC1-8309-CFBACA1A4672}"/>
              </a:ext>
            </a:extLst>
          </p:cNvPr>
          <p:cNvSpPr txBox="1"/>
          <p:nvPr/>
        </p:nvSpPr>
        <p:spPr>
          <a:xfrm>
            <a:off x="8984512" y="2222206"/>
            <a:ext cx="2169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tillegg teknologi til - varsling,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ASK(alternativ supplerende kommunikasjon)</a:t>
            </a:r>
          </a:p>
        </p:txBody>
      </p:sp>
    </p:spTree>
    <p:extLst>
      <p:ext uri="{BB962C8B-B14F-4D97-AF65-F5344CB8AC3E}">
        <p14:creationId xmlns:p14="http://schemas.microsoft.com/office/powerpoint/2010/main" val="161189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74F17-4E73-DC13-5C45-83E486CD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Gevinster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279C3-C9A4-ECDE-AFDF-49FDFADBF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Bruk av digital kalender fremfor andre løsninger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Hver lærer sparer 14t i planlegging pr elev pr skoleår ved bruk av digital kalender. Anslått spart kostnad = 8000 kr pr lærer pr skoleår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/>
              <a:t>Langsiktig gevinst for helse og omsorg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Beboere i boliger med økt selvstendighet og mestring av egen hverdag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/>
              <a:t>Færre </a:t>
            </a:r>
            <a:r>
              <a:rPr lang="nb-NO" b="0" err="1"/>
              <a:t>atferdsutfordringer</a:t>
            </a:r>
            <a:r>
              <a:rPr lang="nb-NO" b="0"/>
              <a:t> – bruker er forberedt og har en mer forutsigbar hverdag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CAA97F-1461-6BC6-F21B-90AD4F1C67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7186D-C448-430E-9481-E6F168AF4105}" type="datetime1">
              <a:rPr lang="nb-NO" smtClean="0"/>
              <a:t>31.05.2024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78074-7665-A86D-0402-B1FD0747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34028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51C2DB-A1F6-0018-BD13-1C40E6B43108}"/>
              </a:ext>
            </a:extLst>
          </p:cNvPr>
          <p:cNvSpPr/>
          <p:nvPr/>
        </p:nvSpPr>
        <p:spPr>
          <a:xfrm>
            <a:off x="10125777" y="144379"/>
            <a:ext cx="1857676" cy="81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19C508-6FF9-6B44-96BB-412701A2C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35D6-7DBC-AE4B-A243-656182410221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DBDBD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DBDBD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Media på Internett 7" title="Helse- og mestringsteknologi for barn og unge - Molde kommune">
            <a:hlinkClick r:id="" action="ppaction://media"/>
            <a:extLst>
              <a:ext uri="{FF2B5EF4-FFF2-40B4-BE49-F238E27FC236}">
                <a16:creationId xmlns:a16="http://schemas.microsoft.com/office/drawing/2014/main" id="{0E4A41E7-194D-3574-A4CE-D2061E170D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7474" y="356919"/>
            <a:ext cx="10137051" cy="57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FB9042-A9EB-963D-B83F-F116CA44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4" y="416567"/>
            <a:ext cx="10762246" cy="969961"/>
          </a:xfrm>
        </p:spPr>
        <p:txBody>
          <a:bodyPr>
            <a:normAutofit fontScale="90000"/>
          </a:bodyPr>
          <a:lstStyle/>
          <a:p>
            <a:r>
              <a:rPr lang="nb-NO"/>
              <a:t>Tverrfaglig og tverrsektorielt samarbeid og forankring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100E4E-21D6-0E4A-8A1C-609D5B6A2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4" y="1779373"/>
            <a:ext cx="6167913" cy="4279982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nb-NO" b="0"/>
              <a:t>Prosjektgruppe</a:t>
            </a:r>
          </a:p>
          <a:p>
            <a:r>
              <a:rPr lang="nb-NO" b="0" u="sng"/>
              <a:t>Helse</a:t>
            </a:r>
            <a:endParaRPr lang="nb-NO" b="0" u="sng">
              <a:cs typeface="Arial"/>
            </a:endParaRPr>
          </a:p>
          <a:p>
            <a:r>
              <a:rPr lang="nb-NO" sz="1800" b="0">
                <a:latin typeface="Arial"/>
                <a:cs typeface="Arial"/>
              </a:rPr>
              <a:t>Ergoterapitjenesten for barn og unge 		             v/ Solveig </a:t>
            </a:r>
            <a:r>
              <a:rPr lang="nb-NO" sz="1800" b="0" err="1">
                <a:latin typeface="Arial"/>
                <a:cs typeface="Arial"/>
              </a:rPr>
              <a:t>Ørjavik</a:t>
            </a:r>
            <a:r>
              <a:rPr lang="nb-NO" sz="1800" b="0">
                <a:latin typeface="Arial"/>
                <a:cs typeface="Arial"/>
              </a:rPr>
              <a:t> og Charlotte Hammerø</a:t>
            </a:r>
            <a:endParaRPr lang="nb-NO"/>
          </a:p>
          <a:p>
            <a:r>
              <a:rPr lang="nb-NO" sz="1800" b="0"/>
              <a:t>Koordinator for Helse- og mestringsteknologi 	         v/ Hans Christian Lange</a:t>
            </a:r>
            <a:endParaRPr lang="nb-NO" sz="1800" b="0">
              <a:cs typeface="Arial"/>
            </a:endParaRPr>
          </a:p>
          <a:p>
            <a:r>
              <a:rPr lang="nb-NO" b="0" u="sng"/>
              <a:t>Oppvekst</a:t>
            </a:r>
            <a:endParaRPr lang="nb-NO" b="0" u="sng">
              <a:cs typeface="Arial"/>
            </a:endParaRPr>
          </a:p>
          <a:p>
            <a:r>
              <a:rPr lang="nb-NO" sz="1800" b="0" err="1"/>
              <a:t>Spes.ped</a:t>
            </a:r>
            <a:r>
              <a:rPr lang="nb-NO" sz="1800" b="0"/>
              <a:t> koordinator </a:t>
            </a:r>
            <a:r>
              <a:rPr lang="nb-NO" sz="1800" b="0" err="1"/>
              <a:t>Årølia</a:t>
            </a:r>
            <a:r>
              <a:rPr lang="nb-NO" sz="1800" b="0"/>
              <a:t> skole                                v/ Oddrun Marie Vassgård </a:t>
            </a:r>
            <a:endParaRPr lang="nb-NO" sz="1800" b="0">
              <a:cs typeface="Arial"/>
            </a:endParaRPr>
          </a:p>
          <a:p>
            <a:r>
              <a:rPr lang="nb-NO" sz="1800" b="0">
                <a:cs typeface="Arial"/>
              </a:rPr>
              <a:t>Pedagogisk psykologisk tjeneste                          v/Knut Iversen </a:t>
            </a:r>
            <a:r>
              <a:rPr lang="nb-NO" sz="1800" b="0" err="1">
                <a:cs typeface="Arial"/>
              </a:rPr>
              <a:t>Foseide</a:t>
            </a:r>
            <a:endParaRPr lang="nb-NO" sz="1800" b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D8966A-CED7-F85E-00F5-DC6667AD05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B17F4-26AA-41AF-A65C-206DECE28AE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93F44-6FBB-DE12-B5D9-A3651B922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  <p:pic>
        <p:nvPicPr>
          <p:cNvPr id="7" name="Picture 2" descr="Et bilde som inneholder tekst, person, vegg, innendørs&#10;&#10;Automatisk generert beskrivelse">
            <a:extLst>
              <a:ext uri="{FF2B5EF4-FFF2-40B4-BE49-F238E27FC236}">
                <a16:creationId xmlns:a16="http://schemas.microsoft.com/office/drawing/2014/main" id="{F7CF8635-7260-2668-AB45-5C6CCA95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90" y="2023740"/>
            <a:ext cx="4043466" cy="40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F0E2E45-8E4C-E590-53A2-3A46B5853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228" r="5632" b="5751"/>
          <a:stretch/>
        </p:blipFill>
        <p:spPr bwMode="auto">
          <a:xfrm>
            <a:off x="9133071" y="4083728"/>
            <a:ext cx="1123565" cy="15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0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9D659-79EA-4D1F-A055-3B67AD6C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 err="1"/>
              <a:t>Prosjektets</a:t>
            </a:r>
            <a:r>
              <a:rPr lang="en-US"/>
              <a:t> </a:t>
            </a:r>
            <a:r>
              <a:rPr lang="en-US" err="1"/>
              <a:t>mål</a:t>
            </a:r>
            <a:r>
              <a:rPr lang="en-US"/>
              <a:t>: 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E5DEB4-9EDF-4057-87DB-49352F6F8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b-NO" sz="2400" u="sng" strike="noStrike">
                <a:effectLst/>
              </a:rPr>
              <a:t>Utarbeide prosedyrer</a:t>
            </a:r>
            <a:r>
              <a:rPr lang="nb-NO" sz="2400" i="0" u="none" strike="noStrike">
                <a:effectLst/>
              </a:rPr>
              <a:t> </a:t>
            </a:r>
          </a:p>
          <a:p>
            <a:pPr marL="671195" lvl="1" indent="0" fontAlgn="base">
              <a:buNone/>
            </a:pPr>
            <a:r>
              <a:rPr lang="nb-NO" sz="1950" b="0"/>
              <a:t>i Molde kommune </a:t>
            </a:r>
            <a:r>
              <a:rPr lang="nb-NO" sz="1950" b="0" i="0" u="none" strike="noStrike">
                <a:effectLst/>
              </a:rPr>
              <a:t>for arbeid med mestringsteknologi til barn</a:t>
            </a:r>
            <a:r>
              <a:rPr lang="nb-NO" sz="1950"/>
              <a:t>, </a:t>
            </a:r>
            <a:r>
              <a:rPr lang="nb-NO" sz="1950" b="0" i="0" u="none" strike="noStrike">
                <a:effectLst/>
              </a:rPr>
              <a:t>unge</a:t>
            </a:r>
            <a:r>
              <a:rPr lang="nb-NO" sz="1950"/>
              <a:t> og voksne</a:t>
            </a:r>
            <a:r>
              <a:rPr lang="nb-NO" sz="1950" b="0" i="0" u="none" strike="noStrike">
                <a:effectLst/>
              </a:rPr>
              <a:t> </a:t>
            </a:r>
            <a:r>
              <a:rPr lang="nb-NO" sz="1950" b="0"/>
              <a:t>med medfødt eller tidlig erverva funksjonsnedsettelser. </a:t>
            </a:r>
            <a:r>
              <a:rPr lang="nb-NO" sz="1950" b="0" i="0">
                <a:effectLst/>
              </a:rPr>
              <a:t>​</a:t>
            </a:r>
          </a:p>
          <a:p>
            <a:pPr marL="671195" lvl="1" indent="0" fontAlgn="base">
              <a:buNone/>
            </a:pPr>
            <a:endParaRPr lang="nb-NO" sz="1950" b="0" i="0">
              <a:effectLst/>
            </a:endParaRPr>
          </a:p>
          <a:p>
            <a:pPr marL="514350" indent="-514350" rtl="0" fontAlgn="base">
              <a:buFont typeface="+mj-lt"/>
              <a:buAutoNum type="arabicPeriod"/>
            </a:pPr>
            <a:r>
              <a:rPr lang="nb-NO" sz="2400" u="sng" strike="noStrike">
                <a:effectLst/>
              </a:rPr>
              <a:t>Øke kunnskapen </a:t>
            </a:r>
          </a:p>
          <a:p>
            <a:pPr marL="671195" lvl="1" indent="0" fontAlgn="base">
              <a:buNone/>
            </a:pPr>
            <a:r>
              <a:rPr lang="nb-NO" sz="1950" b="0" i="0" u="none" strike="noStrike">
                <a:effectLst/>
              </a:rPr>
              <a:t>blant ansatte i helse og oppvekst, foresatte, barn og unge om muligheter som finnes i teknologi. </a:t>
            </a:r>
            <a:r>
              <a:rPr lang="nb-NO" sz="1950" b="0" i="0">
                <a:effectLst/>
              </a:rPr>
              <a:t>​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6273DF-37FA-4C13-A9A4-D30D051B52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B17F4-26AA-41AF-A65C-206DECE28AE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B89791-43CC-4B09-9796-0D949D779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18817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ABCF8C-9914-4CA2-808C-BE53D09ECA8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598275" y="6384925"/>
            <a:ext cx="593725" cy="438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F35D6-7DBC-AE4B-A243-656182410221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DBDBD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DBDBD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25D7E33C-760E-4422-9950-DCEF99AA336D}"/>
              </a:ext>
            </a:extLst>
          </p:cNvPr>
          <p:cNvSpPr/>
          <p:nvPr/>
        </p:nvSpPr>
        <p:spPr>
          <a:xfrm>
            <a:off x="400050" y="2496790"/>
            <a:ext cx="11501437" cy="25548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255061A1-ACF9-4ACE-AB9F-EB631D1CE289}"/>
              </a:ext>
            </a:extLst>
          </p:cNvPr>
          <p:cNvSpPr>
            <a:spLocks/>
          </p:cNvSpPr>
          <p:nvPr/>
        </p:nvSpPr>
        <p:spPr bwMode="auto">
          <a:xfrm>
            <a:off x="549593" y="3895776"/>
            <a:ext cx="174280" cy="173887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 w="57150">
            <a:solidFill>
              <a:srgbClr val="143C5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55F7B0B2-F457-436F-AE29-02629AF8FA5C}"/>
              </a:ext>
            </a:extLst>
          </p:cNvPr>
          <p:cNvSpPr>
            <a:spLocks/>
          </p:cNvSpPr>
          <p:nvPr/>
        </p:nvSpPr>
        <p:spPr bwMode="auto">
          <a:xfrm>
            <a:off x="1501336" y="3372786"/>
            <a:ext cx="1222626" cy="1219866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5BFC803B-E69E-4D51-AAEB-92BEAB6F37CE}"/>
              </a:ext>
            </a:extLst>
          </p:cNvPr>
          <p:cNvSpPr>
            <a:spLocks/>
          </p:cNvSpPr>
          <p:nvPr/>
        </p:nvSpPr>
        <p:spPr bwMode="auto">
          <a:xfrm>
            <a:off x="3501425" y="3372787"/>
            <a:ext cx="1222626" cy="1219866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175FD5D4-EA0D-4142-8766-F2118EABB5EB}"/>
              </a:ext>
            </a:extLst>
          </p:cNvPr>
          <p:cNvSpPr>
            <a:spLocks/>
          </p:cNvSpPr>
          <p:nvPr/>
        </p:nvSpPr>
        <p:spPr bwMode="auto">
          <a:xfrm>
            <a:off x="5501514" y="3372788"/>
            <a:ext cx="1222626" cy="1219866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9">
            <a:extLst>
              <a:ext uri="{FF2B5EF4-FFF2-40B4-BE49-F238E27FC236}">
                <a16:creationId xmlns:a16="http://schemas.microsoft.com/office/drawing/2014/main" id="{D4EDE16C-0476-4BEF-A588-55389FDE02AF}"/>
              </a:ext>
            </a:extLst>
          </p:cNvPr>
          <p:cNvSpPr>
            <a:spLocks/>
          </p:cNvSpPr>
          <p:nvPr/>
        </p:nvSpPr>
        <p:spPr bwMode="auto">
          <a:xfrm>
            <a:off x="7501603" y="3372789"/>
            <a:ext cx="1222626" cy="1219866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8925C496-1A6F-47B7-9E9E-22445506E957}"/>
              </a:ext>
            </a:extLst>
          </p:cNvPr>
          <p:cNvSpPr>
            <a:spLocks/>
          </p:cNvSpPr>
          <p:nvPr/>
        </p:nvSpPr>
        <p:spPr bwMode="auto">
          <a:xfrm>
            <a:off x="9501692" y="3372790"/>
            <a:ext cx="1222626" cy="1219866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: Shape 21">
            <a:extLst>
              <a:ext uri="{FF2B5EF4-FFF2-40B4-BE49-F238E27FC236}">
                <a16:creationId xmlns:a16="http://schemas.microsoft.com/office/drawing/2014/main" id="{384C895E-F0FA-4A37-9E26-3D23477ABC1A}"/>
              </a:ext>
            </a:extLst>
          </p:cNvPr>
          <p:cNvSpPr>
            <a:spLocks/>
          </p:cNvSpPr>
          <p:nvPr/>
        </p:nvSpPr>
        <p:spPr bwMode="auto">
          <a:xfrm>
            <a:off x="11501783" y="3895776"/>
            <a:ext cx="174280" cy="173887"/>
          </a:xfrm>
          <a:custGeom>
            <a:avLst/>
            <a:gdLst>
              <a:gd name="connsiteX0" fmla="*/ 876623 w 1755359"/>
              <a:gd name="connsiteY0" fmla="*/ 0 h 1751396"/>
              <a:gd name="connsiteX1" fmla="*/ 1203595 w 1755359"/>
              <a:gd name="connsiteY1" fmla="*/ 135156 h 1751396"/>
              <a:gd name="connsiteX2" fmla="*/ 1617947 w 1755359"/>
              <a:gd name="connsiteY2" fmla="*/ 549071 h 1751396"/>
              <a:gd name="connsiteX3" fmla="*/ 1617947 w 1755359"/>
              <a:gd name="connsiteY3" fmla="*/ 1202325 h 1751396"/>
              <a:gd name="connsiteX4" fmla="*/ 1203595 w 1755359"/>
              <a:gd name="connsiteY4" fmla="*/ 1616240 h 1751396"/>
              <a:gd name="connsiteX5" fmla="*/ 549652 w 1755359"/>
              <a:gd name="connsiteY5" fmla="*/ 1616240 h 1751396"/>
              <a:gd name="connsiteX6" fmla="*/ 135299 w 1755359"/>
              <a:gd name="connsiteY6" fmla="*/ 1202325 h 1751396"/>
              <a:gd name="connsiteX7" fmla="*/ 135299 w 1755359"/>
              <a:gd name="connsiteY7" fmla="*/ 549071 h 1751396"/>
              <a:gd name="connsiteX8" fmla="*/ 549652 w 1755359"/>
              <a:gd name="connsiteY8" fmla="*/ 135156 h 1751396"/>
              <a:gd name="connsiteX9" fmla="*/ 876623 w 1755359"/>
              <a:gd name="connsiteY9" fmla="*/ 0 h 1751396"/>
              <a:gd name="connsiteX10" fmla="*/ 876850 w 1755359"/>
              <a:gd name="connsiteY10" fmla="*/ 141327 h 1751396"/>
              <a:gd name="connsiteX11" fmla="*/ 602648 w 1755359"/>
              <a:gd name="connsiteY11" fmla="*/ 254670 h 1751396"/>
              <a:gd name="connsiteX12" fmla="*/ 255167 w 1755359"/>
              <a:gd name="connsiteY12" fmla="*/ 601784 h 1751396"/>
              <a:gd name="connsiteX13" fmla="*/ 255167 w 1755359"/>
              <a:gd name="connsiteY13" fmla="*/ 1149611 h 1751396"/>
              <a:gd name="connsiteX14" fmla="*/ 602648 w 1755359"/>
              <a:gd name="connsiteY14" fmla="*/ 1496725 h 1751396"/>
              <a:gd name="connsiteX15" fmla="*/ 1151052 w 1755359"/>
              <a:gd name="connsiteY15" fmla="*/ 1496725 h 1751396"/>
              <a:gd name="connsiteX16" fmla="*/ 1498532 w 1755359"/>
              <a:gd name="connsiteY16" fmla="*/ 1149611 h 1751396"/>
              <a:gd name="connsiteX17" fmla="*/ 1498532 w 1755359"/>
              <a:gd name="connsiteY17" fmla="*/ 601784 h 1751396"/>
              <a:gd name="connsiteX18" fmla="*/ 1151052 w 1755359"/>
              <a:gd name="connsiteY18" fmla="*/ 254670 h 1751396"/>
              <a:gd name="connsiteX19" fmla="*/ 876850 w 1755359"/>
              <a:gd name="connsiteY19" fmla="*/ 141327 h 17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359" h="1751396">
                <a:moveTo>
                  <a:pt x="876623" y="0"/>
                </a:moveTo>
                <a:cubicBezTo>
                  <a:pt x="995010" y="0"/>
                  <a:pt x="1113396" y="45052"/>
                  <a:pt x="1203595" y="135156"/>
                </a:cubicBezTo>
                <a:cubicBezTo>
                  <a:pt x="1617947" y="549071"/>
                  <a:pt x="1617947" y="549071"/>
                  <a:pt x="1617947" y="549071"/>
                </a:cubicBezTo>
                <a:cubicBezTo>
                  <a:pt x="1801164" y="729279"/>
                  <a:pt x="1801164" y="1022117"/>
                  <a:pt x="1617947" y="1202325"/>
                </a:cubicBezTo>
                <a:cubicBezTo>
                  <a:pt x="1203595" y="1616240"/>
                  <a:pt x="1203595" y="1616240"/>
                  <a:pt x="1203595" y="1616240"/>
                </a:cubicBezTo>
                <a:cubicBezTo>
                  <a:pt x="1023197" y="1796448"/>
                  <a:pt x="730050" y="1796448"/>
                  <a:pt x="549652" y="1616240"/>
                </a:cubicBezTo>
                <a:cubicBezTo>
                  <a:pt x="135299" y="1202325"/>
                  <a:pt x="135299" y="1202325"/>
                  <a:pt x="135299" y="1202325"/>
                </a:cubicBezTo>
                <a:cubicBezTo>
                  <a:pt x="-45099" y="1022117"/>
                  <a:pt x="-45099" y="729279"/>
                  <a:pt x="135299" y="549071"/>
                </a:cubicBezTo>
                <a:cubicBezTo>
                  <a:pt x="549652" y="135156"/>
                  <a:pt x="549652" y="135156"/>
                  <a:pt x="549652" y="135156"/>
                </a:cubicBezTo>
                <a:cubicBezTo>
                  <a:pt x="639851" y="45052"/>
                  <a:pt x="758237" y="0"/>
                  <a:pt x="876623" y="0"/>
                </a:cubicBezTo>
                <a:close/>
                <a:moveTo>
                  <a:pt x="876850" y="141327"/>
                </a:moveTo>
                <a:cubicBezTo>
                  <a:pt x="777570" y="141327"/>
                  <a:pt x="678290" y="179108"/>
                  <a:pt x="602648" y="254670"/>
                </a:cubicBezTo>
                <a:cubicBezTo>
                  <a:pt x="602648" y="254670"/>
                  <a:pt x="602648" y="254670"/>
                  <a:pt x="255167" y="601784"/>
                </a:cubicBezTo>
                <a:cubicBezTo>
                  <a:pt x="103883" y="752909"/>
                  <a:pt x="103883" y="998486"/>
                  <a:pt x="255167" y="1149611"/>
                </a:cubicBezTo>
                <a:cubicBezTo>
                  <a:pt x="255167" y="1149611"/>
                  <a:pt x="255167" y="1149611"/>
                  <a:pt x="602648" y="1496725"/>
                </a:cubicBezTo>
                <a:cubicBezTo>
                  <a:pt x="753932" y="1647849"/>
                  <a:pt x="999768" y="1647849"/>
                  <a:pt x="1151052" y="1496725"/>
                </a:cubicBezTo>
                <a:cubicBezTo>
                  <a:pt x="1151052" y="1496725"/>
                  <a:pt x="1151052" y="1496725"/>
                  <a:pt x="1498532" y="1149611"/>
                </a:cubicBezTo>
                <a:cubicBezTo>
                  <a:pt x="1652180" y="998486"/>
                  <a:pt x="1652180" y="752909"/>
                  <a:pt x="1498532" y="601784"/>
                </a:cubicBezTo>
                <a:cubicBezTo>
                  <a:pt x="1498532" y="601784"/>
                  <a:pt x="1498532" y="601784"/>
                  <a:pt x="1151052" y="254670"/>
                </a:cubicBezTo>
                <a:cubicBezTo>
                  <a:pt x="1075410" y="179108"/>
                  <a:pt x="976130" y="141327"/>
                  <a:pt x="876850" y="141327"/>
                </a:cubicBezTo>
                <a:close/>
              </a:path>
            </a:pathLst>
          </a:custGeom>
          <a:solidFill>
            <a:srgbClr val="143C57"/>
          </a:solidFill>
          <a:ln w="57150">
            <a:solidFill>
              <a:srgbClr val="143C5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754948DE-7098-40ED-91CF-D39128A49A6A}"/>
              </a:ext>
            </a:extLst>
          </p:cNvPr>
          <p:cNvSpPr txBox="1"/>
          <p:nvPr/>
        </p:nvSpPr>
        <p:spPr>
          <a:xfrm>
            <a:off x="4823748" y="3029402"/>
            <a:ext cx="2851604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MEDISINDISPENSER</a:t>
            </a: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DA2A9239-E966-4D66-BCC7-7EEF41E1F814}"/>
              </a:ext>
            </a:extLst>
          </p:cNvPr>
          <p:cNvSpPr txBox="1"/>
          <p:nvPr/>
        </p:nvSpPr>
        <p:spPr>
          <a:xfrm>
            <a:off x="2677699" y="2766368"/>
            <a:ext cx="285160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HJEMMEBOENDE</a:t>
            </a: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81673C54-D624-4471-9965-B8E25EEC3E26}"/>
              </a:ext>
            </a:extLst>
          </p:cNvPr>
          <p:cNvSpPr/>
          <p:nvPr/>
        </p:nvSpPr>
        <p:spPr>
          <a:xfrm>
            <a:off x="723873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CCBC43AA-9D50-475E-A564-39DA4822E3E6}"/>
              </a:ext>
            </a:extLst>
          </p:cNvPr>
          <p:cNvSpPr/>
          <p:nvPr/>
        </p:nvSpPr>
        <p:spPr>
          <a:xfrm>
            <a:off x="2701914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52">
            <a:extLst>
              <a:ext uri="{FF2B5EF4-FFF2-40B4-BE49-F238E27FC236}">
                <a16:creationId xmlns:a16="http://schemas.microsoft.com/office/drawing/2014/main" id="{7DCE0301-26A1-4A5D-8B78-A6AA9E45028A}"/>
              </a:ext>
            </a:extLst>
          </p:cNvPr>
          <p:cNvSpPr/>
          <p:nvPr/>
        </p:nvSpPr>
        <p:spPr>
          <a:xfrm>
            <a:off x="4679955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53">
            <a:extLst>
              <a:ext uri="{FF2B5EF4-FFF2-40B4-BE49-F238E27FC236}">
                <a16:creationId xmlns:a16="http://schemas.microsoft.com/office/drawing/2014/main" id="{C1C1D651-87F8-46D1-9E36-157A9D8DA32F}"/>
              </a:ext>
            </a:extLst>
          </p:cNvPr>
          <p:cNvSpPr/>
          <p:nvPr/>
        </p:nvSpPr>
        <p:spPr>
          <a:xfrm>
            <a:off x="6687114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54">
            <a:extLst>
              <a:ext uri="{FF2B5EF4-FFF2-40B4-BE49-F238E27FC236}">
                <a16:creationId xmlns:a16="http://schemas.microsoft.com/office/drawing/2014/main" id="{369D083A-1092-4185-86CA-92489052E666}"/>
              </a:ext>
            </a:extLst>
          </p:cNvPr>
          <p:cNvSpPr/>
          <p:nvPr/>
        </p:nvSpPr>
        <p:spPr>
          <a:xfrm>
            <a:off x="8687203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E89CFFEE-99D0-48D7-AFBD-9C4D4870275F}"/>
              </a:ext>
            </a:extLst>
          </p:cNvPr>
          <p:cNvSpPr/>
          <p:nvPr/>
        </p:nvSpPr>
        <p:spPr>
          <a:xfrm>
            <a:off x="10717249" y="3949501"/>
            <a:ext cx="821558" cy="57150"/>
          </a:xfrm>
          <a:prstGeom prst="rect">
            <a:avLst/>
          </a:prstGeom>
          <a:solidFill>
            <a:srgbClr val="14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" name="Group 2104">
            <a:extLst>
              <a:ext uri="{FF2B5EF4-FFF2-40B4-BE49-F238E27FC236}">
                <a16:creationId xmlns:a16="http://schemas.microsoft.com/office/drawing/2014/main" id="{EBC339B9-5A09-460A-A325-146A14D13133}"/>
              </a:ext>
            </a:extLst>
          </p:cNvPr>
          <p:cNvGrpSpPr/>
          <p:nvPr/>
        </p:nvGrpSpPr>
        <p:grpSpPr>
          <a:xfrm>
            <a:off x="1719711" y="3712517"/>
            <a:ext cx="603764" cy="558287"/>
            <a:chOff x="8142288" y="4467225"/>
            <a:chExt cx="606425" cy="606426"/>
          </a:xfrm>
        </p:grpSpPr>
        <p:sp>
          <p:nvSpPr>
            <p:cNvPr id="27" name="Freeform 201">
              <a:extLst>
                <a:ext uri="{FF2B5EF4-FFF2-40B4-BE49-F238E27FC236}">
                  <a16:creationId xmlns:a16="http://schemas.microsoft.com/office/drawing/2014/main" id="{6CB845F4-6B10-423F-9310-1C8981CB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737100"/>
              <a:ext cx="28575" cy="66675"/>
            </a:xfrm>
            <a:custGeom>
              <a:avLst/>
              <a:gdLst>
                <a:gd name="T0" fmla="*/ 4 w 10"/>
                <a:gd name="T1" fmla="*/ 12 h 24"/>
                <a:gd name="T2" fmla="*/ 8 w 10"/>
                <a:gd name="T3" fmla="*/ 5 h 24"/>
                <a:gd name="T4" fmla="*/ 10 w 10"/>
                <a:gd name="T5" fmla="*/ 0 h 24"/>
                <a:gd name="T6" fmla="*/ 0 w 10"/>
                <a:gd name="T7" fmla="*/ 12 h 24"/>
                <a:gd name="T8" fmla="*/ 10 w 10"/>
                <a:gd name="T9" fmla="*/ 24 h 24"/>
                <a:gd name="T10" fmla="*/ 8 w 10"/>
                <a:gd name="T11" fmla="*/ 19 h 24"/>
                <a:gd name="T12" fmla="*/ 4 w 10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4" y="12"/>
                  </a:moveTo>
                  <a:cubicBezTo>
                    <a:pt x="4" y="9"/>
                    <a:pt x="6" y="6"/>
                    <a:pt x="8" y="5"/>
                  </a:cubicBezTo>
                  <a:cubicBezTo>
                    <a:pt x="9" y="3"/>
                    <a:pt x="9" y="2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0" y="18"/>
                    <a:pt x="4" y="23"/>
                    <a:pt x="10" y="24"/>
                  </a:cubicBezTo>
                  <a:cubicBezTo>
                    <a:pt x="9" y="22"/>
                    <a:pt x="9" y="21"/>
                    <a:pt x="8" y="19"/>
                  </a:cubicBezTo>
                  <a:cubicBezTo>
                    <a:pt x="6" y="18"/>
                    <a:pt x="4" y="15"/>
                    <a:pt x="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202">
              <a:extLst>
                <a:ext uri="{FF2B5EF4-FFF2-40B4-BE49-F238E27FC236}">
                  <a16:creationId xmlns:a16="http://schemas.microsoft.com/office/drawing/2014/main" id="{F81E88F0-2D8D-4F5A-8844-CC4431621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5626" y="4624388"/>
              <a:ext cx="280988" cy="292100"/>
            </a:xfrm>
            <a:custGeom>
              <a:avLst/>
              <a:gdLst>
                <a:gd name="T0" fmla="*/ 88 w 100"/>
                <a:gd name="T1" fmla="*/ 70 h 104"/>
                <a:gd name="T2" fmla="*/ 100 w 100"/>
                <a:gd name="T3" fmla="*/ 52 h 104"/>
                <a:gd name="T4" fmla="*/ 88 w 100"/>
                <a:gd name="T5" fmla="*/ 34 h 104"/>
                <a:gd name="T6" fmla="*/ 88 w 100"/>
                <a:gd name="T7" fmla="*/ 8 h 104"/>
                <a:gd name="T8" fmla="*/ 82 w 100"/>
                <a:gd name="T9" fmla="*/ 0 h 104"/>
                <a:gd name="T10" fmla="*/ 76 w 100"/>
                <a:gd name="T11" fmla="*/ 8 h 104"/>
                <a:gd name="T12" fmla="*/ 76 w 100"/>
                <a:gd name="T13" fmla="*/ 9 h 104"/>
                <a:gd name="T14" fmla="*/ 36 w 100"/>
                <a:gd name="T15" fmla="*/ 32 h 104"/>
                <a:gd name="T16" fmla="*/ 16 w 100"/>
                <a:gd name="T17" fmla="*/ 32 h 104"/>
                <a:gd name="T18" fmla="*/ 0 w 100"/>
                <a:gd name="T19" fmla="*/ 48 h 104"/>
                <a:gd name="T20" fmla="*/ 0 w 100"/>
                <a:gd name="T21" fmla="*/ 56 h 104"/>
                <a:gd name="T22" fmla="*/ 16 w 100"/>
                <a:gd name="T23" fmla="*/ 72 h 104"/>
                <a:gd name="T24" fmla="*/ 19 w 100"/>
                <a:gd name="T25" fmla="*/ 72 h 104"/>
                <a:gd name="T26" fmla="*/ 24 w 100"/>
                <a:gd name="T27" fmla="*/ 97 h 104"/>
                <a:gd name="T28" fmla="*/ 31 w 100"/>
                <a:gd name="T29" fmla="*/ 104 h 104"/>
                <a:gd name="T30" fmla="*/ 33 w 100"/>
                <a:gd name="T31" fmla="*/ 104 h 104"/>
                <a:gd name="T32" fmla="*/ 39 w 100"/>
                <a:gd name="T33" fmla="*/ 94 h 104"/>
                <a:gd name="T34" fmla="*/ 35 w 100"/>
                <a:gd name="T35" fmla="*/ 72 h 104"/>
                <a:gd name="T36" fmla="*/ 36 w 100"/>
                <a:gd name="T37" fmla="*/ 72 h 104"/>
                <a:gd name="T38" fmla="*/ 76 w 100"/>
                <a:gd name="T39" fmla="*/ 95 h 104"/>
                <a:gd name="T40" fmla="*/ 76 w 100"/>
                <a:gd name="T41" fmla="*/ 96 h 104"/>
                <a:gd name="T42" fmla="*/ 82 w 100"/>
                <a:gd name="T43" fmla="*/ 104 h 104"/>
                <a:gd name="T44" fmla="*/ 88 w 100"/>
                <a:gd name="T45" fmla="*/ 96 h 104"/>
                <a:gd name="T46" fmla="*/ 88 w 100"/>
                <a:gd name="T47" fmla="*/ 70 h 104"/>
                <a:gd name="T48" fmla="*/ 35 w 100"/>
                <a:gd name="T49" fmla="*/ 95 h 104"/>
                <a:gd name="T50" fmla="*/ 35 w 100"/>
                <a:gd name="T51" fmla="*/ 98 h 104"/>
                <a:gd name="T52" fmla="*/ 32 w 100"/>
                <a:gd name="T53" fmla="*/ 100 h 104"/>
                <a:gd name="T54" fmla="*/ 31 w 100"/>
                <a:gd name="T55" fmla="*/ 100 h 104"/>
                <a:gd name="T56" fmla="*/ 28 w 100"/>
                <a:gd name="T57" fmla="*/ 96 h 104"/>
                <a:gd name="T58" fmla="*/ 23 w 100"/>
                <a:gd name="T59" fmla="*/ 72 h 104"/>
                <a:gd name="T60" fmla="*/ 31 w 100"/>
                <a:gd name="T61" fmla="*/ 72 h 104"/>
                <a:gd name="T62" fmla="*/ 35 w 100"/>
                <a:gd name="T63" fmla="*/ 95 h 104"/>
                <a:gd name="T64" fmla="*/ 36 w 100"/>
                <a:gd name="T65" fmla="*/ 68 h 104"/>
                <a:gd name="T66" fmla="*/ 16 w 100"/>
                <a:gd name="T67" fmla="*/ 68 h 104"/>
                <a:gd name="T68" fmla="*/ 4 w 100"/>
                <a:gd name="T69" fmla="*/ 56 h 104"/>
                <a:gd name="T70" fmla="*/ 4 w 100"/>
                <a:gd name="T71" fmla="*/ 48 h 104"/>
                <a:gd name="T72" fmla="*/ 16 w 100"/>
                <a:gd name="T73" fmla="*/ 36 h 104"/>
                <a:gd name="T74" fmla="*/ 36 w 100"/>
                <a:gd name="T75" fmla="*/ 36 h 104"/>
                <a:gd name="T76" fmla="*/ 76 w 100"/>
                <a:gd name="T77" fmla="*/ 15 h 104"/>
                <a:gd name="T78" fmla="*/ 76 w 100"/>
                <a:gd name="T79" fmla="*/ 89 h 104"/>
                <a:gd name="T80" fmla="*/ 36 w 100"/>
                <a:gd name="T81" fmla="*/ 68 h 104"/>
                <a:gd name="T82" fmla="*/ 84 w 100"/>
                <a:gd name="T83" fmla="*/ 96 h 104"/>
                <a:gd name="T84" fmla="*/ 82 w 100"/>
                <a:gd name="T85" fmla="*/ 100 h 104"/>
                <a:gd name="T86" fmla="*/ 80 w 100"/>
                <a:gd name="T87" fmla="*/ 96 h 104"/>
                <a:gd name="T88" fmla="*/ 80 w 100"/>
                <a:gd name="T89" fmla="*/ 8 h 104"/>
                <a:gd name="T90" fmla="*/ 82 w 100"/>
                <a:gd name="T91" fmla="*/ 4 h 104"/>
                <a:gd name="T92" fmla="*/ 84 w 100"/>
                <a:gd name="T93" fmla="*/ 8 h 104"/>
                <a:gd name="T94" fmla="*/ 84 w 100"/>
                <a:gd name="T95" fmla="*/ 96 h 104"/>
                <a:gd name="T96" fmla="*/ 96 w 100"/>
                <a:gd name="T97" fmla="*/ 52 h 104"/>
                <a:gd name="T98" fmla="*/ 88 w 100"/>
                <a:gd name="T99" fmla="*/ 66 h 104"/>
                <a:gd name="T100" fmla="*/ 88 w 100"/>
                <a:gd name="T101" fmla="*/ 38 h 104"/>
                <a:gd name="T102" fmla="*/ 96 w 100"/>
                <a:gd name="T103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104">
                  <a:moveTo>
                    <a:pt x="88" y="70"/>
                  </a:moveTo>
                  <a:cubicBezTo>
                    <a:pt x="95" y="67"/>
                    <a:pt x="100" y="60"/>
                    <a:pt x="100" y="52"/>
                  </a:cubicBezTo>
                  <a:cubicBezTo>
                    <a:pt x="100" y="44"/>
                    <a:pt x="95" y="37"/>
                    <a:pt x="88" y="3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79" y="0"/>
                    <a:pt x="76" y="3"/>
                    <a:pt x="76" y="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9" y="17"/>
                    <a:pt x="53" y="32"/>
                    <a:pt x="3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48"/>
                    <a:pt x="0" y="49"/>
                    <a:pt x="0" y="56"/>
                  </a:cubicBezTo>
                  <a:cubicBezTo>
                    <a:pt x="0" y="63"/>
                    <a:pt x="7" y="72"/>
                    <a:pt x="16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101"/>
                    <a:pt x="28" y="104"/>
                    <a:pt x="31" y="104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37" y="103"/>
                    <a:pt x="40" y="99"/>
                    <a:pt x="39" y="9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4" y="72"/>
                    <a:pt x="69" y="87"/>
                    <a:pt x="76" y="95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101"/>
                    <a:pt x="79" y="104"/>
                    <a:pt x="82" y="104"/>
                  </a:cubicBezTo>
                  <a:cubicBezTo>
                    <a:pt x="85" y="104"/>
                    <a:pt x="88" y="101"/>
                    <a:pt x="88" y="96"/>
                  </a:cubicBezTo>
                  <a:lnTo>
                    <a:pt x="88" y="70"/>
                  </a:lnTo>
                  <a:close/>
                  <a:moveTo>
                    <a:pt x="35" y="95"/>
                  </a:moveTo>
                  <a:cubicBezTo>
                    <a:pt x="36" y="96"/>
                    <a:pt x="35" y="97"/>
                    <a:pt x="35" y="98"/>
                  </a:cubicBezTo>
                  <a:cubicBezTo>
                    <a:pt x="34" y="99"/>
                    <a:pt x="33" y="99"/>
                    <a:pt x="32" y="100"/>
                  </a:cubicBezTo>
                  <a:cubicBezTo>
                    <a:pt x="32" y="100"/>
                    <a:pt x="32" y="100"/>
                    <a:pt x="31" y="100"/>
                  </a:cubicBezTo>
                  <a:cubicBezTo>
                    <a:pt x="30" y="100"/>
                    <a:pt x="28" y="98"/>
                    <a:pt x="28" y="96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31" y="72"/>
                    <a:pt x="31" y="72"/>
                    <a:pt x="31" y="72"/>
                  </a:cubicBezTo>
                  <a:lnTo>
                    <a:pt x="35" y="95"/>
                  </a:lnTo>
                  <a:close/>
                  <a:moveTo>
                    <a:pt x="36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9" y="68"/>
                    <a:pt x="4" y="61"/>
                    <a:pt x="4" y="5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1"/>
                    <a:pt x="9" y="36"/>
                    <a:pt x="1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53" y="36"/>
                    <a:pt x="68" y="24"/>
                    <a:pt x="76" y="15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68" y="80"/>
                    <a:pt x="53" y="68"/>
                    <a:pt x="36" y="68"/>
                  </a:cubicBezTo>
                  <a:close/>
                  <a:moveTo>
                    <a:pt x="84" y="96"/>
                  </a:moveTo>
                  <a:cubicBezTo>
                    <a:pt x="84" y="98"/>
                    <a:pt x="83" y="100"/>
                    <a:pt x="82" y="100"/>
                  </a:cubicBezTo>
                  <a:cubicBezTo>
                    <a:pt x="81" y="100"/>
                    <a:pt x="80" y="98"/>
                    <a:pt x="80" y="96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6"/>
                    <a:pt x="81" y="4"/>
                    <a:pt x="82" y="4"/>
                  </a:cubicBezTo>
                  <a:cubicBezTo>
                    <a:pt x="83" y="4"/>
                    <a:pt x="84" y="6"/>
                    <a:pt x="84" y="8"/>
                  </a:cubicBezTo>
                  <a:lnTo>
                    <a:pt x="84" y="96"/>
                  </a:lnTo>
                  <a:close/>
                  <a:moveTo>
                    <a:pt x="96" y="52"/>
                  </a:moveTo>
                  <a:cubicBezTo>
                    <a:pt x="96" y="58"/>
                    <a:pt x="93" y="63"/>
                    <a:pt x="88" y="6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3" y="41"/>
                    <a:pt x="96" y="46"/>
                    <a:pt x="96" y="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203">
              <a:extLst>
                <a:ext uri="{FF2B5EF4-FFF2-40B4-BE49-F238E27FC236}">
                  <a16:creationId xmlns:a16="http://schemas.microsoft.com/office/drawing/2014/main" id="{805C4BDA-1966-44D9-A9EC-31800AB84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8838" y="4668838"/>
              <a:ext cx="269875" cy="203200"/>
            </a:xfrm>
            <a:custGeom>
              <a:avLst/>
              <a:gdLst>
                <a:gd name="T0" fmla="*/ 60 w 96"/>
                <a:gd name="T1" fmla="*/ 4 h 72"/>
                <a:gd name="T2" fmla="*/ 92 w 96"/>
                <a:gd name="T3" fmla="*/ 36 h 72"/>
                <a:gd name="T4" fmla="*/ 60 w 96"/>
                <a:gd name="T5" fmla="*/ 68 h 72"/>
                <a:gd name="T6" fmla="*/ 29 w 96"/>
                <a:gd name="T7" fmla="*/ 42 h 72"/>
                <a:gd name="T8" fmla="*/ 26 w 96"/>
                <a:gd name="T9" fmla="*/ 39 h 72"/>
                <a:gd name="T10" fmla="*/ 13 w 96"/>
                <a:gd name="T11" fmla="*/ 36 h 72"/>
                <a:gd name="T12" fmla="*/ 26 w 96"/>
                <a:gd name="T13" fmla="*/ 33 h 72"/>
                <a:gd name="T14" fmla="*/ 29 w 96"/>
                <a:gd name="T15" fmla="*/ 30 h 72"/>
                <a:gd name="T16" fmla="*/ 60 w 96"/>
                <a:gd name="T17" fmla="*/ 4 h 72"/>
                <a:gd name="T18" fmla="*/ 60 w 96"/>
                <a:gd name="T19" fmla="*/ 0 h 72"/>
                <a:gd name="T20" fmla="*/ 25 w 96"/>
                <a:gd name="T21" fmla="*/ 29 h 72"/>
                <a:gd name="T22" fmla="*/ 0 w 96"/>
                <a:gd name="T23" fmla="*/ 36 h 72"/>
                <a:gd name="T24" fmla="*/ 25 w 96"/>
                <a:gd name="T25" fmla="*/ 43 h 72"/>
                <a:gd name="T26" fmla="*/ 60 w 96"/>
                <a:gd name="T27" fmla="*/ 72 h 72"/>
                <a:gd name="T28" fmla="*/ 96 w 96"/>
                <a:gd name="T29" fmla="*/ 36 h 72"/>
                <a:gd name="T30" fmla="*/ 60 w 96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2">
                  <a:moveTo>
                    <a:pt x="60" y="4"/>
                  </a:moveTo>
                  <a:cubicBezTo>
                    <a:pt x="78" y="4"/>
                    <a:pt x="92" y="18"/>
                    <a:pt x="92" y="36"/>
                  </a:cubicBezTo>
                  <a:cubicBezTo>
                    <a:pt x="92" y="54"/>
                    <a:pt x="78" y="68"/>
                    <a:pt x="60" y="68"/>
                  </a:cubicBezTo>
                  <a:cubicBezTo>
                    <a:pt x="45" y="68"/>
                    <a:pt x="32" y="57"/>
                    <a:pt x="29" y="42"/>
                  </a:cubicBezTo>
                  <a:cubicBezTo>
                    <a:pt x="28" y="41"/>
                    <a:pt x="27" y="40"/>
                    <a:pt x="26" y="39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2"/>
                    <a:pt x="28" y="31"/>
                    <a:pt x="29" y="30"/>
                  </a:cubicBezTo>
                  <a:cubicBezTo>
                    <a:pt x="32" y="15"/>
                    <a:pt x="45" y="4"/>
                    <a:pt x="60" y="4"/>
                  </a:cubicBezTo>
                  <a:close/>
                  <a:moveTo>
                    <a:pt x="60" y="0"/>
                  </a:moveTo>
                  <a:cubicBezTo>
                    <a:pt x="43" y="0"/>
                    <a:pt x="28" y="12"/>
                    <a:pt x="25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8" y="59"/>
                    <a:pt x="43" y="72"/>
                    <a:pt x="60" y="72"/>
                  </a:cubicBezTo>
                  <a:cubicBezTo>
                    <a:pt x="80" y="72"/>
                    <a:pt x="96" y="56"/>
                    <a:pt x="96" y="36"/>
                  </a:cubicBezTo>
                  <a:cubicBezTo>
                    <a:pt x="96" y="16"/>
                    <a:pt x="80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204">
              <a:extLst>
                <a:ext uri="{FF2B5EF4-FFF2-40B4-BE49-F238E27FC236}">
                  <a16:creationId xmlns:a16="http://schemas.microsoft.com/office/drawing/2014/main" id="{3D3DF859-D63D-4EC3-AF8D-2F008D868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4814888"/>
              <a:ext cx="258763" cy="258763"/>
            </a:xfrm>
            <a:custGeom>
              <a:avLst/>
              <a:gdLst>
                <a:gd name="T0" fmla="*/ 20 w 92"/>
                <a:gd name="T1" fmla="*/ 15 h 92"/>
                <a:gd name="T2" fmla="*/ 37 w 92"/>
                <a:gd name="T3" fmla="*/ 35 h 92"/>
                <a:gd name="T4" fmla="*/ 40 w 92"/>
                <a:gd name="T5" fmla="*/ 36 h 92"/>
                <a:gd name="T6" fmla="*/ 72 w 92"/>
                <a:gd name="T7" fmla="*/ 36 h 92"/>
                <a:gd name="T8" fmla="*/ 88 w 92"/>
                <a:gd name="T9" fmla="*/ 52 h 92"/>
                <a:gd name="T10" fmla="*/ 88 w 92"/>
                <a:gd name="T11" fmla="*/ 72 h 92"/>
                <a:gd name="T12" fmla="*/ 72 w 92"/>
                <a:gd name="T13" fmla="*/ 88 h 92"/>
                <a:gd name="T14" fmla="*/ 20 w 92"/>
                <a:gd name="T15" fmla="*/ 88 h 92"/>
                <a:gd name="T16" fmla="*/ 4 w 92"/>
                <a:gd name="T17" fmla="*/ 72 h 92"/>
                <a:gd name="T18" fmla="*/ 4 w 92"/>
                <a:gd name="T19" fmla="*/ 52 h 92"/>
                <a:gd name="T20" fmla="*/ 20 w 92"/>
                <a:gd name="T21" fmla="*/ 36 h 92"/>
                <a:gd name="T22" fmla="*/ 23 w 92"/>
                <a:gd name="T23" fmla="*/ 34 h 92"/>
                <a:gd name="T24" fmla="*/ 24 w 92"/>
                <a:gd name="T25" fmla="*/ 31 h 92"/>
                <a:gd name="T26" fmla="*/ 20 w 92"/>
                <a:gd name="T27" fmla="*/ 15 h 92"/>
                <a:gd name="T28" fmla="*/ 12 w 92"/>
                <a:gd name="T29" fmla="*/ 0 h 92"/>
                <a:gd name="T30" fmla="*/ 20 w 92"/>
                <a:gd name="T31" fmla="*/ 32 h 92"/>
                <a:gd name="T32" fmla="*/ 0 w 92"/>
                <a:gd name="T33" fmla="*/ 52 h 92"/>
                <a:gd name="T34" fmla="*/ 0 w 92"/>
                <a:gd name="T35" fmla="*/ 72 h 92"/>
                <a:gd name="T36" fmla="*/ 20 w 92"/>
                <a:gd name="T37" fmla="*/ 92 h 92"/>
                <a:gd name="T38" fmla="*/ 72 w 92"/>
                <a:gd name="T39" fmla="*/ 92 h 92"/>
                <a:gd name="T40" fmla="*/ 92 w 92"/>
                <a:gd name="T41" fmla="*/ 72 h 92"/>
                <a:gd name="T42" fmla="*/ 92 w 92"/>
                <a:gd name="T43" fmla="*/ 52 h 92"/>
                <a:gd name="T44" fmla="*/ 72 w 92"/>
                <a:gd name="T45" fmla="*/ 32 h 92"/>
                <a:gd name="T46" fmla="*/ 40 w 92"/>
                <a:gd name="T47" fmla="*/ 32 h 92"/>
                <a:gd name="T48" fmla="*/ 12 w 92"/>
                <a:gd name="T4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92">
                  <a:moveTo>
                    <a:pt x="20" y="15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9" y="36"/>
                    <a:pt x="40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1" y="36"/>
                    <a:pt x="88" y="43"/>
                    <a:pt x="88" y="5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81"/>
                    <a:pt x="81" y="88"/>
                    <a:pt x="72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1" y="88"/>
                    <a:pt x="4" y="81"/>
                    <a:pt x="4" y="7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3"/>
                    <a:pt x="11" y="36"/>
                    <a:pt x="20" y="36"/>
                  </a:cubicBezTo>
                  <a:cubicBezTo>
                    <a:pt x="21" y="36"/>
                    <a:pt x="22" y="35"/>
                    <a:pt x="23" y="34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12" y="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9" y="32"/>
                    <a:pt x="0" y="41"/>
                    <a:pt x="0" y="5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3"/>
                    <a:pt x="9" y="92"/>
                    <a:pt x="20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3" y="92"/>
                    <a:pt x="92" y="83"/>
                    <a:pt x="92" y="7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1"/>
                    <a:pt x="83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206">
              <a:extLst>
                <a:ext uri="{FF2B5EF4-FFF2-40B4-BE49-F238E27FC236}">
                  <a16:creationId xmlns:a16="http://schemas.microsoft.com/office/drawing/2014/main" id="{F69DC99D-AE33-4B03-A6E0-05A30FF3D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613" y="4467225"/>
              <a:ext cx="247650" cy="258763"/>
            </a:xfrm>
            <a:custGeom>
              <a:avLst/>
              <a:gdLst>
                <a:gd name="T0" fmla="*/ 84 w 88"/>
                <a:gd name="T1" fmla="*/ 4 h 92"/>
                <a:gd name="T2" fmla="*/ 84 w 88"/>
                <a:gd name="T3" fmla="*/ 56 h 92"/>
                <a:gd name="T4" fmla="*/ 32 w 88"/>
                <a:gd name="T5" fmla="*/ 56 h 92"/>
                <a:gd name="T6" fmla="*/ 29 w 88"/>
                <a:gd name="T7" fmla="*/ 57 h 92"/>
                <a:gd name="T8" fmla="*/ 12 w 88"/>
                <a:gd name="T9" fmla="*/ 77 h 92"/>
                <a:gd name="T10" fmla="*/ 16 w 88"/>
                <a:gd name="T11" fmla="*/ 61 h 92"/>
                <a:gd name="T12" fmla="*/ 15 w 88"/>
                <a:gd name="T13" fmla="*/ 58 h 92"/>
                <a:gd name="T14" fmla="*/ 12 w 88"/>
                <a:gd name="T15" fmla="*/ 56 h 92"/>
                <a:gd name="T16" fmla="*/ 4 w 88"/>
                <a:gd name="T17" fmla="*/ 56 h 92"/>
                <a:gd name="T18" fmla="*/ 4 w 88"/>
                <a:gd name="T19" fmla="*/ 4 h 92"/>
                <a:gd name="T20" fmla="*/ 84 w 88"/>
                <a:gd name="T21" fmla="*/ 4 h 92"/>
                <a:gd name="T22" fmla="*/ 88 w 88"/>
                <a:gd name="T23" fmla="*/ 0 h 92"/>
                <a:gd name="T24" fmla="*/ 0 w 88"/>
                <a:gd name="T25" fmla="*/ 0 h 92"/>
                <a:gd name="T26" fmla="*/ 0 w 88"/>
                <a:gd name="T27" fmla="*/ 60 h 92"/>
                <a:gd name="T28" fmla="*/ 12 w 88"/>
                <a:gd name="T29" fmla="*/ 60 h 92"/>
                <a:gd name="T30" fmla="*/ 4 w 88"/>
                <a:gd name="T31" fmla="*/ 92 h 92"/>
                <a:gd name="T32" fmla="*/ 32 w 88"/>
                <a:gd name="T33" fmla="*/ 60 h 92"/>
                <a:gd name="T34" fmla="*/ 88 w 88"/>
                <a:gd name="T35" fmla="*/ 60 h 92"/>
                <a:gd name="T36" fmla="*/ 88 w 88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84" y="4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0" y="56"/>
                    <a:pt x="29" y="5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0"/>
                    <a:pt x="16" y="59"/>
                    <a:pt x="15" y="58"/>
                  </a:cubicBezTo>
                  <a:cubicBezTo>
                    <a:pt x="14" y="57"/>
                    <a:pt x="13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4" y="4"/>
                    <a:pt x="84" y="4"/>
                    <a:pt x="84" y="4"/>
                  </a:cubicBezTo>
                  <a:close/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0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207">
              <a:extLst>
                <a:ext uri="{FF2B5EF4-FFF2-40B4-BE49-F238E27FC236}">
                  <a16:creationId xmlns:a16="http://schemas.microsoft.com/office/drawing/2014/main" id="{7AE52BBD-2E33-45FB-9E16-8E5C9FC2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51" y="5005388"/>
              <a:ext cx="68263" cy="12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ctangle 208">
              <a:extLst>
                <a:ext uri="{FF2B5EF4-FFF2-40B4-BE49-F238E27FC236}">
                  <a16:creationId xmlns:a16="http://schemas.microsoft.com/office/drawing/2014/main" id="{D226C990-F47E-4E24-B9F6-ACBE8B5D0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51" y="4960938"/>
              <a:ext cx="146050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209">
              <a:extLst>
                <a:ext uri="{FF2B5EF4-FFF2-40B4-BE49-F238E27FC236}">
                  <a16:creationId xmlns:a16="http://schemas.microsoft.com/office/drawing/2014/main" id="{896965D0-A224-4135-96C4-5630E664B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4568825"/>
              <a:ext cx="123825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210">
              <a:extLst>
                <a:ext uri="{FF2B5EF4-FFF2-40B4-BE49-F238E27FC236}">
                  <a16:creationId xmlns:a16="http://schemas.microsoft.com/office/drawing/2014/main" id="{A6AA5107-4F1E-49EA-8AB0-DB788B02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4522788"/>
              <a:ext cx="157163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211">
              <a:extLst>
                <a:ext uri="{FF2B5EF4-FFF2-40B4-BE49-F238E27FC236}">
                  <a16:creationId xmlns:a16="http://schemas.microsoft.com/office/drawing/2014/main" id="{0B000445-8018-4C87-8B85-BAECCDEF6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4781550"/>
              <a:ext cx="79375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212">
              <a:extLst>
                <a:ext uri="{FF2B5EF4-FFF2-40B4-BE49-F238E27FC236}">
                  <a16:creationId xmlns:a16="http://schemas.microsoft.com/office/drawing/2014/main" id="{A290C2A4-91B4-436A-8BA4-D4249B4B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4737100"/>
              <a:ext cx="90488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8" name="TextBox 32">
            <a:extLst>
              <a:ext uri="{FF2B5EF4-FFF2-40B4-BE49-F238E27FC236}">
                <a16:creationId xmlns:a16="http://schemas.microsoft.com/office/drawing/2014/main" id="{DD4DEB56-334C-426B-BA2E-2433FCBD0033}"/>
              </a:ext>
            </a:extLst>
          </p:cNvPr>
          <p:cNvSpPr txBox="1"/>
          <p:nvPr/>
        </p:nvSpPr>
        <p:spPr>
          <a:xfrm>
            <a:off x="8668695" y="2960730"/>
            <a:ext cx="2851604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TRYGGHETSALARM</a:t>
            </a: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id="{474BA0E4-160C-4FA0-BCB8-E5866D01D99C}"/>
              </a:ext>
            </a:extLst>
          </p:cNvPr>
          <p:cNvSpPr txBox="1"/>
          <p:nvPr/>
        </p:nvSpPr>
        <p:spPr>
          <a:xfrm>
            <a:off x="6682009" y="2707155"/>
            <a:ext cx="285160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SENSOR-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TEKNOLOGI</a:t>
            </a:r>
          </a:p>
        </p:txBody>
      </p:sp>
      <p:grpSp>
        <p:nvGrpSpPr>
          <p:cNvPr id="42" name="Group 2654">
            <a:extLst>
              <a:ext uri="{FF2B5EF4-FFF2-40B4-BE49-F238E27FC236}">
                <a16:creationId xmlns:a16="http://schemas.microsoft.com/office/drawing/2014/main" id="{3CF0472E-1EC6-46E8-B98C-2BEC9AE2E3A2}"/>
              </a:ext>
            </a:extLst>
          </p:cNvPr>
          <p:cNvGrpSpPr/>
          <p:nvPr/>
        </p:nvGrpSpPr>
        <p:grpSpPr>
          <a:xfrm>
            <a:off x="3770123" y="3578850"/>
            <a:ext cx="651355" cy="633852"/>
            <a:chOff x="3425825" y="4464050"/>
            <a:chExt cx="623888" cy="544513"/>
          </a:xfrm>
        </p:grpSpPr>
        <p:sp>
          <p:nvSpPr>
            <p:cNvPr id="43" name="Freeform 194">
              <a:extLst>
                <a:ext uri="{FF2B5EF4-FFF2-40B4-BE49-F238E27FC236}">
                  <a16:creationId xmlns:a16="http://schemas.microsoft.com/office/drawing/2014/main" id="{A621159E-B815-4EA5-A820-AD1845D0C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038" y="4643438"/>
              <a:ext cx="33338" cy="292100"/>
            </a:xfrm>
            <a:custGeom>
              <a:avLst/>
              <a:gdLst>
                <a:gd name="T0" fmla="*/ 14 w 21"/>
                <a:gd name="T1" fmla="*/ 184 h 184"/>
                <a:gd name="T2" fmla="*/ 12 w 21"/>
                <a:gd name="T3" fmla="*/ 169 h 184"/>
                <a:gd name="T4" fmla="*/ 19 w 21"/>
                <a:gd name="T5" fmla="*/ 169 h 184"/>
                <a:gd name="T6" fmla="*/ 21 w 21"/>
                <a:gd name="T7" fmla="*/ 184 h 184"/>
                <a:gd name="T8" fmla="*/ 14 w 21"/>
                <a:gd name="T9" fmla="*/ 184 h 184"/>
                <a:gd name="T10" fmla="*/ 12 w 21"/>
                <a:gd name="T11" fmla="*/ 155 h 184"/>
                <a:gd name="T12" fmla="*/ 10 w 21"/>
                <a:gd name="T13" fmla="*/ 141 h 184"/>
                <a:gd name="T14" fmla="*/ 17 w 21"/>
                <a:gd name="T15" fmla="*/ 141 h 184"/>
                <a:gd name="T16" fmla="*/ 19 w 21"/>
                <a:gd name="T17" fmla="*/ 155 h 184"/>
                <a:gd name="T18" fmla="*/ 12 w 21"/>
                <a:gd name="T19" fmla="*/ 155 h 184"/>
                <a:gd name="T20" fmla="*/ 10 w 21"/>
                <a:gd name="T21" fmla="*/ 127 h 184"/>
                <a:gd name="T22" fmla="*/ 8 w 21"/>
                <a:gd name="T23" fmla="*/ 113 h 184"/>
                <a:gd name="T24" fmla="*/ 16 w 21"/>
                <a:gd name="T25" fmla="*/ 113 h 184"/>
                <a:gd name="T26" fmla="*/ 17 w 21"/>
                <a:gd name="T27" fmla="*/ 127 h 184"/>
                <a:gd name="T28" fmla="*/ 10 w 21"/>
                <a:gd name="T29" fmla="*/ 127 h 184"/>
                <a:gd name="T30" fmla="*/ 7 w 21"/>
                <a:gd name="T31" fmla="*/ 99 h 184"/>
                <a:gd name="T32" fmla="*/ 7 w 21"/>
                <a:gd name="T33" fmla="*/ 85 h 184"/>
                <a:gd name="T34" fmla="*/ 14 w 21"/>
                <a:gd name="T35" fmla="*/ 85 h 184"/>
                <a:gd name="T36" fmla="*/ 14 w 21"/>
                <a:gd name="T37" fmla="*/ 99 h 184"/>
                <a:gd name="T38" fmla="*/ 7 w 21"/>
                <a:gd name="T39" fmla="*/ 99 h 184"/>
                <a:gd name="T40" fmla="*/ 5 w 21"/>
                <a:gd name="T41" fmla="*/ 70 h 184"/>
                <a:gd name="T42" fmla="*/ 3 w 21"/>
                <a:gd name="T43" fmla="*/ 56 h 184"/>
                <a:gd name="T44" fmla="*/ 10 w 21"/>
                <a:gd name="T45" fmla="*/ 56 h 184"/>
                <a:gd name="T46" fmla="*/ 12 w 21"/>
                <a:gd name="T47" fmla="*/ 70 h 184"/>
                <a:gd name="T48" fmla="*/ 5 w 21"/>
                <a:gd name="T49" fmla="*/ 70 h 184"/>
                <a:gd name="T50" fmla="*/ 3 w 21"/>
                <a:gd name="T51" fmla="*/ 42 h 184"/>
                <a:gd name="T52" fmla="*/ 1 w 21"/>
                <a:gd name="T53" fmla="*/ 28 h 184"/>
                <a:gd name="T54" fmla="*/ 8 w 21"/>
                <a:gd name="T55" fmla="*/ 28 h 184"/>
                <a:gd name="T56" fmla="*/ 10 w 21"/>
                <a:gd name="T57" fmla="*/ 42 h 184"/>
                <a:gd name="T58" fmla="*/ 3 w 21"/>
                <a:gd name="T59" fmla="*/ 42 h 184"/>
                <a:gd name="T60" fmla="*/ 1 w 21"/>
                <a:gd name="T61" fmla="*/ 14 h 184"/>
                <a:gd name="T62" fmla="*/ 0 w 21"/>
                <a:gd name="T63" fmla="*/ 0 h 184"/>
                <a:gd name="T64" fmla="*/ 7 w 21"/>
                <a:gd name="T65" fmla="*/ 0 h 184"/>
                <a:gd name="T66" fmla="*/ 8 w 21"/>
                <a:gd name="T67" fmla="*/ 14 h 184"/>
                <a:gd name="T68" fmla="*/ 1 w 21"/>
                <a:gd name="T69" fmla="*/ 1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84">
                  <a:moveTo>
                    <a:pt x="14" y="184"/>
                  </a:moveTo>
                  <a:lnTo>
                    <a:pt x="12" y="169"/>
                  </a:lnTo>
                  <a:lnTo>
                    <a:pt x="19" y="169"/>
                  </a:lnTo>
                  <a:lnTo>
                    <a:pt x="21" y="184"/>
                  </a:lnTo>
                  <a:lnTo>
                    <a:pt x="14" y="184"/>
                  </a:lnTo>
                  <a:close/>
                  <a:moveTo>
                    <a:pt x="12" y="155"/>
                  </a:moveTo>
                  <a:lnTo>
                    <a:pt x="10" y="141"/>
                  </a:lnTo>
                  <a:lnTo>
                    <a:pt x="17" y="141"/>
                  </a:lnTo>
                  <a:lnTo>
                    <a:pt x="19" y="155"/>
                  </a:lnTo>
                  <a:lnTo>
                    <a:pt x="12" y="155"/>
                  </a:lnTo>
                  <a:close/>
                  <a:moveTo>
                    <a:pt x="10" y="127"/>
                  </a:moveTo>
                  <a:lnTo>
                    <a:pt x="8" y="113"/>
                  </a:lnTo>
                  <a:lnTo>
                    <a:pt x="16" y="113"/>
                  </a:lnTo>
                  <a:lnTo>
                    <a:pt x="17" y="127"/>
                  </a:lnTo>
                  <a:lnTo>
                    <a:pt x="10" y="127"/>
                  </a:lnTo>
                  <a:close/>
                  <a:moveTo>
                    <a:pt x="7" y="99"/>
                  </a:moveTo>
                  <a:lnTo>
                    <a:pt x="7" y="85"/>
                  </a:lnTo>
                  <a:lnTo>
                    <a:pt x="14" y="85"/>
                  </a:lnTo>
                  <a:lnTo>
                    <a:pt x="14" y="99"/>
                  </a:lnTo>
                  <a:lnTo>
                    <a:pt x="7" y="99"/>
                  </a:lnTo>
                  <a:close/>
                  <a:moveTo>
                    <a:pt x="5" y="70"/>
                  </a:moveTo>
                  <a:lnTo>
                    <a:pt x="3" y="56"/>
                  </a:lnTo>
                  <a:lnTo>
                    <a:pt x="10" y="56"/>
                  </a:lnTo>
                  <a:lnTo>
                    <a:pt x="12" y="70"/>
                  </a:lnTo>
                  <a:lnTo>
                    <a:pt x="5" y="70"/>
                  </a:lnTo>
                  <a:close/>
                  <a:moveTo>
                    <a:pt x="3" y="42"/>
                  </a:moveTo>
                  <a:lnTo>
                    <a:pt x="1" y="28"/>
                  </a:lnTo>
                  <a:lnTo>
                    <a:pt x="8" y="28"/>
                  </a:lnTo>
                  <a:lnTo>
                    <a:pt x="10" y="42"/>
                  </a:lnTo>
                  <a:lnTo>
                    <a:pt x="3" y="42"/>
                  </a:lnTo>
                  <a:close/>
                  <a:moveTo>
                    <a:pt x="1" y="1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8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195">
              <a:extLst>
                <a:ext uri="{FF2B5EF4-FFF2-40B4-BE49-F238E27FC236}">
                  <a16:creationId xmlns:a16="http://schemas.microsoft.com/office/drawing/2014/main" id="{628C87B5-4145-4718-B484-DFE8A6BA1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845050"/>
              <a:ext cx="11113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 196">
              <a:extLst>
                <a:ext uri="{FF2B5EF4-FFF2-40B4-BE49-F238E27FC236}">
                  <a16:creationId xmlns:a16="http://schemas.microsoft.com/office/drawing/2014/main" id="{AD11AF7D-A37D-4EB3-BBEB-F0EBF7B2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889500"/>
              <a:ext cx="11113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 197">
              <a:extLst>
                <a:ext uri="{FF2B5EF4-FFF2-40B4-BE49-F238E27FC236}">
                  <a16:creationId xmlns:a16="http://schemas.microsoft.com/office/drawing/2014/main" id="{6364E74B-F27C-4658-BDD7-FC516398D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979988"/>
              <a:ext cx="11113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 198">
              <a:extLst>
                <a:ext uri="{FF2B5EF4-FFF2-40B4-BE49-F238E27FC236}">
                  <a16:creationId xmlns:a16="http://schemas.microsoft.com/office/drawing/2014/main" id="{345F1D36-B0B1-4646-B4D4-83B52B299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935538"/>
              <a:ext cx="11113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199">
              <a:extLst>
                <a:ext uri="{FF2B5EF4-FFF2-40B4-BE49-F238E27FC236}">
                  <a16:creationId xmlns:a16="http://schemas.microsoft.com/office/drawing/2014/main" id="{0BD9848F-16E2-4F59-9E91-5B77755D3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800600"/>
              <a:ext cx="11113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0">
              <a:extLst>
                <a:ext uri="{FF2B5EF4-FFF2-40B4-BE49-F238E27FC236}">
                  <a16:creationId xmlns:a16="http://schemas.microsoft.com/office/drawing/2014/main" id="{1DAF11A9-4608-425C-83E4-8F47E9089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4643438"/>
              <a:ext cx="33338" cy="292100"/>
            </a:xfrm>
            <a:custGeom>
              <a:avLst/>
              <a:gdLst>
                <a:gd name="T0" fmla="*/ 7 w 21"/>
                <a:gd name="T1" fmla="*/ 184 h 184"/>
                <a:gd name="T2" fmla="*/ 0 w 21"/>
                <a:gd name="T3" fmla="*/ 184 h 184"/>
                <a:gd name="T4" fmla="*/ 2 w 21"/>
                <a:gd name="T5" fmla="*/ 169 h 184"/>
                <a:gd name="T6" fmla="*/ 9 w 21"/>
                <a:gd name="T7" fmla="*/ 169 h 184"/>
                <a:gd name="T8" fmla="*/ 7 w 21"/>
                <a:gd name="T9" fmla="*/ 184 h 184"/>
                <a:gd name="T10" fmla="*/ 9 w 21"/>
                <a:gd name="T11" fmla="*/ 155 h 184"/>
                <a:gd name="T12" fmla="*/ 2 w 21"/>
                <a:gd name="T13" fmla="*/ 155 h 184"/>
                <a:gd name="T14" fmla="*/ 3 w 21"/>
                <a:gd name="T15" fmla="*/ 141 h 184"/>
                <a:gd name="T16" fmla="*/ 10 w 21"/>
                <a:gd name="T17" fmla="*/ 141 h 184"/>
                <a:gd name="T18" fmla="*/ 9 w 21"/>
                <a:gd name="T19" fmla="*/ 155 h 184"/>
                <a:gd name="T20" fmla="*/ 10 w 21"/>
                <a:gd name="T21" fmla="*/ 127 h 184"/>
                <a:gd name="T22" fmla="*/ 3 w 21"/>
                <a:gd name="T23" fmla="*/ 127 h 184"/>
                <a:gd name="T24" fmla="*/ 5 w 21"/>
                <a:gd name="T25" fmla="*/ 113 h 184"/>
                <a:gd name="T26" fmla="*/ 12 w 21"/>
                <a:gd name="T27" fmla="*/ 113 h 184"/>
                <a:gd name="T28" fmla="*/ 10 w 21"/>
                <a:gd name="T29" fmla="*/ 127 h 184"/>
                <a:gd name="T30" fmla="*/ 14 w 21"/>
                <a:gd name="T31" fmla="*/ 99 h 184"/>
                <a:gd name="T32" fmla="*/ 7 w 21"/>
                <a:gd name="T33" fmla="*/ 99 h 184"/>
                <a:gd name="T34" fmla="*/ 7 w 21"/>
                <a:gd name="T35" fmla="*/ 85 h 184"/>
                <a:gd name="T36" fmla="*/ 14 w 21"/>
                <a:gd name="T37" fmla="*/ 85 h 184"/>
                <a:gd name="T38" fmla="*/ 14 w 21"/>
                <a:gd name="T39" fmla="*/ 99 h 184"/>
                <a:gd name="T40" fmla="*/ 16 w 21"/>
                <a:gd name="T41" fmla="*/ 70 h 184"/>
                <a:gd name="T42" fmla="*/ 9 w 21"/>
                <a:gd name="T43" fmla="*/ 70 h 184"/>
                <a:gd name="T44" fmla="*/ 10 w 21"/>
                <a:gd name="T45" fmla="*/ 56 h 184"/>
                <a:gd name="T46" fmla="*/ 17 w 21"/>
                <a:gd name="T47" fmla="*/ 56 h 184"/>
                <a:gd name="T48" fmla="*/ 16 w 21"/>
                <a:gd name="T49" fmla="*/ 70 h 184"/>
                <a:gd name="T50" fmla="*/ 17 w 21"/>
                <a:gd name="T51" fmla="*/ 42 h 184"/>
                <a:gd name="T52" fmla="*/ 10 w 21"/>
                <a:gd name="T53" fmla="*/ 42 h 184"/>
                <a:gd name="T54" fmla="*/ 12 w 21"/>
                <a:gd name="T55" fmla="*/ 28 h 184"/>
                <a:gd name="T56" fmla="*/ 19 w 21"/>
                <a:gd name="T57" fmla="*/ 28 h 184"/>
                <a:gd name="T58" fmla="*/ 17 w 21"/>
                <a:gd name="T59" fmla="*/ 42 h 184"/>
                <a:gd name="T60" fmla="*/ 19 w 21"/>
                <a:gd name="T61" fmla="*/ 14 h 184"/>
                <a:gd name="T62" fmla="*/ 12 w 21"/>
                <a:gd name="T63" fmla="*/ 14 h 184"/>
                <a:gd name="T64" fmla="*/ 14 w 21"/>
                <a:gd name="T65" fmla="*/ 0 h 184"/>
                <a:gd name="T66" fmla="*/ 21 w 21"/>
                <a:gd name="T67" fmla="*/ 0 h 184"/>
                <a:gd name="T68" fmla="*/ 19 w 21"/>
                <a:gd name="T69" fmla="*/ 1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84">
                  <a:moveTo>
                    <a:pt x="7" y="184"/>
                  </a:moveTo>
                  <a:lnTo>
                    <a:pt x="0" y="184"/>
                  </a:lnTo>
                  <a:lnTo>
                    <a:pt x="2" y="169"/>
                  </a:lnTo>
                  <a:lnTo>
                    <a:pt x="9" y="169"/>
                  </a:lnTo>
                  <a:lnTo>
                    <a:pt x="7" y="184"/>
                  </a:lnTo>
                  <a:close/>
                  <a:moveTo>
                    <a:pt x="9" y="155"/>
                  </a:moveTo>
                  <a:lnTo>
                    <a:pt x="2" y="155"/>
                  </a:lnTo>
                  <a:lnTo>
                    <a:pt x="3" y="141"/>
                  </a:lnTo>
                  <a:lnTo>
                    <a:pt x="10" y="141"/>
                  </a:lnTo>
                  <a:lnTo>
                    <a:pt x="9" y="155"/>
                  </a:lnTo>
                  <a:close/>
                  <a:moveTo>
                    <a:pt x="10" y="127"/>
                  </a:moveTo>
                  <a:lnTo>
                    <a:pt x="3" y="127"/>
                  </a:lnTo>
                  <a:lnTo>
                    <a:pt x="5" y="113"/>
                  </a:lnTo>
                  <a:lnTo>
                    <a:pt x="12" y="113"/>
                  </a:lnTo>
                  <a:lnTo>
                    <a:pt x="10" y="127"/>
                  </a:lnTo>
                  <a:close/>
                  <a:moveTo>
                    <a:pt x="14" y="99"/>
                  </a:moveTo>
                  <a:lnTo>
                    <a:pt x="7" y="99"/>
                  </a:lnTo>
                  <a:lnTo>
                    <a:pt x="7" y="85"/>
                  </a:lnTo>
                  <a:lnTo>
                    <a:pt x="14" y="85"/>
                  </a:lnTo>
                  <a:lnTo>
                    <a:pt x="14" y="99"/>
                  </a:lnTo>
                  <a:close/>
                  <a:moveTo>
                    <a:pt x="16" y="70"/>
                  </a:moveTo>
                  <a:lnTo>
                    <a:pt x="9" y="70"/>
                  </a:lnTo>
                  <a:lnTo>
                    <a:pt x="10" y="56"/>
                  </a:lnTo>
                  <a:lnTo>
                    <a:pt x="17" y="56"/>
                  </a:lnTo>
                  <a:lnTo>
                    <a:pt x="16" y="70"/>
                  </a:lnTo>
                  <a:close/>
                  <a:moveTo>
                    <a:pt x="17" y="42"/>
                  </a:moveTo>
                  <a:lnTo>
                    <a:pt x="10" y="42"/>
                  </a:lnTo>
                  <a:lnTo>
                    <a:pt x="12" y="28"/>
                  </a:lnTo>
                  <a:lnTo>
                    <a:pt x="19" y="28"/>
                  </a:lnTo>
                  <a:lnTo>
                    <a:pt x="17" y="42"/>
                  </a:lnTo>
                  <a:close/>
                  <a:moveTo>
                    <a:pt x="19" y="14"/>
                  </a:moveTo>
                  <a:lnTo>
                    <a:pt x="12" y="1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01">
              <a:extLst>
                <a:ext uri="{FF2B5EF4-FFF2-40B4-BE49-F238E27FC236}">
                  <a16:creationId xmlns:a16="http://schemas.microsoft.com/office/drawing/2014/main" id="{7547743E-DAD4-4D74-8B88-E994EF05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4637088"/>
              <a:ext cx="623888" cy="371475"/>
            </a:xfrm>
            <a:custGeom>
              <a:avLst/>
              <a:gdLst>
                <a:gd name="T0" fmla="*/ 201 w 222"/>
                <a:gd name="T1" fmla="*/ 21 h 132"/>
                <a:gd name="T2" fmla="*/ 155 w 222"/>
                <a:gd name="T3" fmla="*/ 0 h 132"/>
                <a:gd name="T4" fmla="*/ 140 w 222"/>
                <a:gd name="T5" fmla="*/ 8 h 132"/>
                <a:gd name="T6" fmla="*/ 137 w 222"/>
                <a:gd name="T7" fmla="*/ 14 h 132"/>
                <a:gd name="T8" fmla="*/ 155 w 222"/>
                <a:gd name="T9" fmla="*/ 4 h 132"/>
                <a:gd name="T10" fmla="*/ 197 w 222"/>
                <a:gd name="T11" fmla="*/ 23 h 132"/>
                <a:gd name="T12" fmla="*/ 216 w 222"/>
                <a:gd name="T13" fmla="*/ 123 h 132"/>
                <a:gd name="T14" fmla="*/ 163 w 222"/>
                <a:gd name="T15" fmla="*/ 104 h 132"/>
                <a:gd name="T16" fmla="*/ 111 w 222"/>
                <a:gd name="T17" fmla="*/ 128 h 132"/>
                <a:gd name="T18" fmla="*/ 59 w 222"/>
                <a:gd name="T19" fmla="*/ 104 h 132"/>
                <a:gd name="T20" fmla="*/ 6 w 222"/>
                <a:gd name="T21" fmla="*/ 123 h 132"/>
                <a:gd name="T22" fmla="*/ 25 w 222"/>
                <a:gd name="T23" fmla="*/ 23 h 132"/>
                <a:gd name="T24" fmla="*/ 67 w 222"/>
                <a:gd name="T25" fmla="*/ 4 h 132"/>
                <a:gd name="T26" fmla="*/ 85 w 222"/>
                <a:gd name="T27" fmla="*/ 14 h 132"/>
                <a:gd name="T28" fmla="*/ 82 w 222"/>
                <a:gd name="T29" fmla="*/ 8 h 132"/>
                <a:gd name="T30" fmla="*/ 67 w 222"/>
                <a:gd name="T31" fmla="*/ 0 h 132"/>
                <a:gd name="T32" fmla="*/ 21 w 222"/>
                <a:gd name="T33" fmla="*/ 21 h 132"/>
                <a:gd name="T34" fmla="*/ 0 w 222"/>
                <a:gd name="T35" fmla="*/ 129 h 132"/>
                <a:gd name="T36" fmla="*/ 59 w 222"/>
                <a:gd name="T37" fmla="*/ 108 h 132"/>
                <a:gd name="T38" fmla="*/ 111 w 222"/>
                <a:gd name="T39" fmla="*/ 132 h 132"/>
                <a:gd name="T40" fmla="*/ 163 w 222"/>
                <a:gd name="T41" fmla="*/ 108 h 132"/>
                <a:gd name="T42" fmla="*/ 222 w 222"/>
                <a:gd name="T43" fmla="*/ 129 h 132"/>
                <a:gd name="T44" fmla="*/ 201 w 222"/>
                <a:gd name="T45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32">
                  <a:moveTo>
                    <a:pt x="201" y="21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10"/>
                    <a:pt x="138" y="12"/>
                    <a:pt x="137" y="1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2"/>
                    <a:pt x="83" y="10"/>
                    <a:pt x="82" y="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222" y="129"/>
                    <a:pt x="222" y="129"/>
                    <a:pt x="222" y="129"/>
                  </a:cubicBezTo>
                  <a:lnTo>
                    <a:pt x="201" y="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02">
              <a:extLst>
                <a:ext uri="{FF2B5EF4-FFF2-40B4-BE49-F238E27FC236}">
                  <a16:creationId xmlns:a16="http://schemas.microsoft.com/office/drawing/2014/main" id="{53030B3F-C65E-4F5C-9DF7-BF67FBC4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4662488"/>
              <a:ext cx="561975" cy="320675"/>
            </a:xfrm>
            <a:custGeom>
              <a:avLst/>
              <a:gdLst>
                <a:gd name="T0" fmla="*/ 17 w 200"/>
                <a:gd name="T1" fmla="*/ 17 h 114"/>
                <a:gd name="T2" fmla="*/ 0 w 200"/>
                <a:gd name="T3" fmla="*/ 108 h 114"/>
                <a:gd name="T4" fmla="*/ 48 w 200"/>
                <a:gd name="T5" fmla="*/ 91 h 114"/>
                <a:gd name="T6" fmla="*/ 100 w 200"/>
                <a:gd name="T7" fmla="*/ 114 h 114"/>
                <a:gd name="T8" fmla="*/ 152 w 200"/>
                <a:gd name="T9" fmla="*/ 91 h 114"/>
                <a:gd name="T10" fmla="*/ 200 w 200"/>
                <a:gd name="T11" fmla="*/ 108 h 114"/>
                <a:gd name="T12" fmla="*/ 183 w 200"/>
                <a:gd name="T13" fmla="*/ 17 h 114"/>
                <a:gd name="T14" fmla="*/ 144 w 200"/>
                <a:gd name="T15" fmla="*/ 0 h 114"/>
                <a:gd name="T16" fmla="*/ 121 w 200"/>
                <a:gd name="T17" fmla="*/ 12 h 114"/>
                <a:gd name="T18" fmla="*/ 116 w 200"/>
                <a:gd name="T19" fmla="*/ 20 h 114"/>
                <a:gd name="T20" fmla="*/ 144 w 200"/>
                <a:gd name="T21" fmla="*/ 4 h 114"/>
                <a:gd name="T22" fmla="*/ 179 w 200"/>
                <a:gd name="T23" fmla="*/ 20 h 114"/>
                <a:gd name="T24" fmla="*/ 195 w 200"/>
                <a:gd name="T25" fmla="*/ 102 h 114"/>
                <a:gd name="T26" fmla="*/ 152 w 200"/>
                <a:gd name="T27" fmla="*/ 86 h 114"/>
                <a:gd name="T28" fmla="*/ 100 w 200"/>
                <a:gd name="T29" fmla="*/ 110 h 114"/>
                <a:gd name="T30" fmla="*/ 48 w 200"/>
                <a:gd name="T31" fmla="*/ 86 h 114"/>
                <a:gd name="T32" fmla="*/ 5 w 200"/>
                <a:gd name="T33" fmla="*/ 102 h 114"/>
                <a:gd name="T34" fmla="*/ 21 w 200"/>
                <a:gd name="T35" fmla="*/ 20 h 114"/>
                <a:gd name="T36" fmla="*/ 56 w 200"/>
                <a:gd name="T37" fmla="*/ 4 h 114"/>
                <a:gd name="T38" fmla="*/ 84 w 200"/>
                <a:gd name="T39" fmla="*/ 20 h 114"/>
                <a:gd name="T40" fmla="*/ 79 w 200"/>
                <a:gd name="T41" fmla="*/ 12 h 114"/>
                <a:gd name="T42" fmla="*/ 56 w 200"/>
                <a:gd name="T43" fmla="*/ 0 h 114"/>
                <a:gd name="T44" fmla="*/ 17 w 200"/>
                <a:gd name="T45" fmla="*/ 1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14">
                  <a:moveTo>
                    <a:pt x="17" y="17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9" y="15"/>
                    <a:pt x="118" y="17"/>
                    <a:pt x="116" y="20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2" y="17"/>
                    <a:pt x="81" y="15"/>
                    <a:pt x="79" y="12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203">
              <a:extLst>
                <a:ext uri="{FF2B5EF4-FFF2-40B4-BE49-F238E27FC236}">
                  <a16:creationId xmlns:a16="http://schemas.microsoft.com/office/drawing/2014/main" id="{0F59B5FF-6547-42CB-85CB-0ACE8AE09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4767263"/>
              <a:ext cx="11113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04">
              <a:extLst>
                <a:ext uri="{FF2B5EF4-FFF2-40B4-BE49-F238E27FC236}">
                  <a16:creationId xmlns:a16="http://schemas.microsoft.com/office/drawing/2014/main" id="{0F76E06A-7F63-4B40-93E2-EFF27E42C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4464050"/>
              <a:ext cx="201613" cy="290513"/>
            </a:xfrm>
            <a:custGeom>
              <a:avLst/>
              <a:gdLst>
                <a:gd name="T0" fmla="*/ 36 w 72"/>
                <a:gd name="T1" fmla="*/ 4 h 104"/>
                <a:gd name="T2" fmla="*/ 68 w 72"/>
                <a:gd name="T3" fmla="*/ 36 h 104"/>
                <a:gd name="T4" fmla="*/ 36 w 72"/>
                <a:gd name="T5" fmla="*/ 98 h 104"/>
                <a:gd name="T6" fmla="*/ 4 w 72"/>
                <a:gd name="T7" fmla="*/ 36 h 104"/>
                <a:gd name="T8" fmla="*/ 36 w 72"/>
                <a:gd name="T9" fmla="*/ 4 h 104"/>
                <a:gd name="T10" fmla="*/ 36 w 72"/>
                <a:gd name="T11" fmla="*/ 0 h 104"/>
                <a:gd name="T12" fmla="*/ 0 w 72"/>
                <a:gd name="T13" fmla="*/ 36 h 104"/>
                <a:gd name="T14" fmla="*/ 36 w 72"/>
                <a:gd name="T15" fmla="*/ 104 h 104"/>
                <a:gd name="T16" fmla="*/ 72 w 72"/>
                <a:gd name="T17" fmla="*/ 36 h 104"/>
                <a:gd name="T18" fmla="*/ 36 w 7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4">
                  <a:moveTo>
                    <a:pt x="36" y="4"/>
                  </a:moveTo>
                  <a:cubicBezTo>
                    <a:pt x="54" y="4"/>
                    <a:pt x="68" y="18"/>
                    <a:pt x="68" y="36"/>
                  </a:cubicBezTo>
                  <a:cubicBezTo>
                    <a:pt x="68" y="58"/>
                    <a:pt x="44" y="88"/>
                    <a:pt x="36" y="98"/>
                  </a:cubicBezTo>
                  <a:cubicBezTo>
                    <a:pt x="28" y="88"/>
                    <a:pt x="4" y="58"/>
                    <a:pt x="4" y="36"/>
                  </a:cubicBezTo>
                  <a:cubicBezTo>
                    <a:pt x="4" y="18"/>
                    <a:pt x="18" y="4"/>
                    <a:pt x="36" y="4"/>
                  </a:cubicBezTo>
                  <a:close/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65"/>
                    <a:pt x="36" y="104"/>
                    <a:pt x="36" y="104"/>
                  </a:cubicBezTo>
                  <a:cubicBezTo>
                    <a:pt x="36" y="104"/>
                    <a:pt x="72" y="65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06">
              <a:extLst>
                <a:ext uri="{FF2B5EF4-FFF2-40B4-BE49-F238E27FC236}">
                  <a16:creationId xmlns:a16="http://schemas.microsoft.com/office/drawing/2014/main" id="{4B19F657-BAF4-4097-B410-B8EAE9BEB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1413" y="4508501"/>
              <a:ext cx="112713" cy="112713"/>
            </a:xfrm>
            <a:custGeom>
              <a:avLst/>
              <a:gdLst>
                <a:gd name="T0" fmla="*/ 20 w 40"/>
                <a:gd name="T1" fmla="*/ 4 h 40"/>
                <a:gd name="T2" fmla="*/ 36 w 40"/>
                <a:gd name="T3" fmla="*/ 20 h 40"/>
                <a:gd name="T4" fmla="*/ 20 w 40"/>
                <a:gd name="T5" fmla="*/ 36 h 40"/>
                <a:gd name="T6" fmla="*/ 4 w 40"/>
                <a:gd name="T7" fmla="*/ 20 h 40"/>
                <a:gd name="T8" fmla="*/ 20 w 40"/>
                <a:gd name="T9" fmla="*/ 4 h 40"/>
                <a:gd name="T10" fmla="*/ 20 w 40"/>
                <a:gd name="T11" fmla="*/ 0 h 40"/>
                <a:gd name="T12" fmla="*/ 0 w 40"/>
                <a:gd name="T13" fmla="*/ 20 h 40"/>
                <a:gd name="T14" fmla="*/ 20 w 40"/>
                <a:gd name="T15" fmla="*/ 40 h 40"/>
                <a:gd name="T16" fmla="*/ 40 w 40"/>
                <a:gd name="T17" fmla="*/ 20 h 40"/>
                <a:gd name="T18" fmla="*/ 20 w 4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"/>
                  </a:move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3243">
            <a:extLst>
              <a:ext uri="{FF2B5EF4-FFF2-40B4-BE49-F238E27FC236}">
                <a16:creationId xmlns:a16="http://schemas.microsoft.com/office/drawing/2014/main" id="{61333DE7-11B8-4513-AC74-3F13E0627FD8}"/>
              </a:ext>
            </a:extLst>
          </p:cNvPr>
          <p:cNvGrpSpPr/>
          <p:nvPr/>
        </p:nvGrpSpPr>
        <p:grpSpPr>
          <a:xfrm>
            <a:off x="7831987" y="3619580"/>
            <a:ext cx="447078" cy="676203"/>
            <a:chOff x="3452813" y="3506788"/>
            <a:chExt cx="468313" cy="606425"/>
          </a:xfrm>
        </p:grpSpPr>
        <p:sp>
          <p:nvSpPr>
            <p:cNvPr id="56" name="Rectangle 395">
              <a:extLst>
                <a:ext uri="{FF2B5EF4-FFF2-40B4-BE49-F238E27FC236}">
                  <a16:creationId xmlns:a16="http://schemas.microsoft.com/office/drawing/2014/main" id="{4A82037B-D838-46DA-87C4-F2FCD9C56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288" y="3540125"/>
              <a:ext cx="11113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396">
              <a:extLst>
                <a:ext uri="{FF2B5EF4-FFF2-40B4-BE49-F238E27FC236}">
                  <a16:creationId xmlns:a16="http://schemas.microsoft.com/office/drawing/2014/main" id="{15BE4BC4-1408-41DC-96BA-9651381A2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513" y="4044950"/>
              <a:ext cx="44450" cy="44450"/>
            </a:xfrm>
            <a:custGeom>
              <a:avLst/>
              <a:gdLst>
                <a:gd name="T0" fmla="*/ 8 w 16"/>
                <a:gd name="T1" fmla="*/ 4 h 16"/>
                <a:gd name="T2" fmla="*/ 12 w 16"/>
                <a:gd name="T3" fmla="*/ 8 h 16"/>
                <a:gd name="T4" fmla="*/ 8 w 16"/>
                <a:gd name="T5" fmla="*/ 12 h 16"/>
                <a:gd name="T6" fmla="*/ 4 w 16"/>
                <a:gd name="T7" fmla="*/ 8 h 16"/>
                <a:gd name="T8" fmla="*/ 8 w 16"/>
                <a:gd name="T9" fmla="*/ 4 h 16"/>
                <a:gd name="T10" fmla="*/ 8 w 16"/>
                <a:gd name="T11" fmla="*/ 0 h 16"/>
                <a:gd name="T12" fmla="*/ 0 w 16"/>
                <a:gd name="T13" fmla="*/ 8 h 16"/>
                <a:gd name="T14" fmla="*/ 8 w 16"/>
                <a:gd name="T15" fmla="*/ 16 h 16"/>
                <a:gd name="T16" fmla="*/ 16 w 16"/>
                <a:gd name="T17" fmla="*/ 8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angle 397">
              <a:extLst>
                <a:ext uri="{FF2B5EF4-FFF2-40B4-BE49-F238E27FC236}">
                  <a16:creationId xmlns:a16="http://schemas.microsoft.com/office/drawing/2014/main" id="{04471E8D-EED8-4A5C-8F2A-436EAF7AA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3540125"/>
              <a:ext cx="44450" cy="11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398">
              <a:extLst>
                <a:ext uri="{FF2B5EF4-FFF2-40B4-BE49-F238E27FC236}">
                  <a16:creationId xmlns:a16="http://schemas.microsoft.com/office/drawing/2014/main" id="{929EF4C8-39BD-4EF9-8191-681351E67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573463"/>
              <a:ext cx="314325" cy="460375"/>
            </a:xfrm>
            <a:custGeom>
              <a:avLst/>
              <a:gdLst>
                <a:gd name="T0" fmla="*/ 0 w 112"/>
                <a:gd name="T1" fmla="*/ 164 h 164"/>
                <a:gd name="T2" fmla="*/ 112 w 112"/>
                <a:gd name="T3" fmla="*/ 164 h 164"/>
                <a:gd name="T4" fmla="*/ 112 w 112"/>
                <a:gd name="T5" fmla="*/ 0 h 164"/>
                <a:gd name="T6" fmla="*/ 0 w 112"/>
                <a:gd name="T7" fmla="*/ 0 h 164"/>
                <a:gd name="T8" fmla="*/ 0 w 112"/>
                <a:gd name="T9" fmla="*/ 26 h 164"/>
                <a:gd name="T10" fmla="*/ 4 w 112"/>
                <a:gd name="T11" fmla="*/ 29 h 164"/>
                <a:gd name="T12" fmla="*/ 4 w 112"/>
                <a:gd name="T13" fmla="*/ 4 h 164"/>
                <a:gd name="T14" fmla="*/ 108 w 112"/>
                <a:gd name="T15" fmla="*/ 4 h 164"/>
                <a:gd name="T16" fmla="*/ 108 w 112"/>
                <a:gd name="T17" fmla="*/ 160 h 164"/>
                <a:gd name="T18" fmla="*/ 4 w 112"/>
                <a:gd name="T19" fmla="*/ 160 h 164"/>
                <a:gd name="T20" fmla="*/ 4 w 112"/>
                <a:gd name="T21" fmla="*/ 120 h 164"/>
                <a:gd name="T22" fmla="*/ 0 w 112"/>
                <a:gd name="T23" fmla="*/ 118 h 164"/>
                <a:gd name="T24" fmla="*/ 0 w 112"/>
                <a:gd name="T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64">
                  <a:moveTo>
                    <a:pt x="0" y="164"/>
                  </a:moveTo>
                  <a:cubicBezTo>
                    <a:pt x="112" y="164"/>
                    <a:pt x="112" y="164"/>
                    <a:pt x="112" y="16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4" y="29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3" y="120"/>
                    <a:pt x="2" y="119"/>
                    <a:pt x="0" y="118"/>
                  </a:cubicBezTo>
                  <a:lnTo>
                    <a:pt x="0" y="1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399">
              <a:extLst>
                <a:ext uri="{FF2B5EF4-FFF2-40B4-BE49-F238E27FC236}">
                  <a16:creationId xmlns:a16="http://schemas.microsoft.com/office/drawing/2014/main" id="{138F2EF6-EB95-4755-B564-BE035B597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1" y="3506788"/>
              <a:ext cx="358775" cy="606425"/>
            </a:xfrm>
            <a:custGeom>
              <a:avLst/>
              <a:gdLst>
                <a:gd name="T0" fmla="*/ 108 w 128"/>
                <a:gd name="T1" fmla="*/ 0 h 216"/>
                <a:gd name="T2" fmla="*/ 20 w 128"/>
                <a:gd name="T3" fmla="*/ 0 h 216"/>
                <a:gd name="T4" fmla="*/ 0 w 128"/>
                <a:gd name="T5" fmla="*/ 20 h 216"/>
                <a:gd name="T6" fmla="*/ 0 w 128"/>
                <a:gd name="T7" fmla="*/ 47 h 216"/>
                <a:gd name="T8" fmla="*/ 4 w 128"/>
                <a:gd name="T9" fmla="*/ 48 h 216"/>
                <a:gd name="T10" fmla="*/ 4 w 128"/>
                <a:gd name="T11" fmla="*/ 20 h 216"/>
                <a:gd name="T12" fmla="*/ 20 w 128"/>
                <a:gd name="T13" fmla="*/ 4 h 216"/>
                <a:gd name="T14" fmla="*/ 108 w 128"/>
                <a:gd name="T15" fmla="*/ 4 h 216"/>
                <a:gd name="T16" fmla="*/ 124 w 128"/>
                <a:gd name="T17" fmla="*/ 20 h 216"/>
                <a:gd name="T18" fmla="*/ 124 w 128"/>
                <a:gd name="T19" fmla="*/ 196 h 216"/>
                <a:gd name="T20" fmla="*/ 108 w 128"/>
                <a:gd name="T21" fmla="*/ 212 h 216"/>
                <a:gd name="T22" fmla="*/ 20 w 128"/>
                <a:gd name="T23" fmla="*/ 212 h 216"/>
                <a:gd name="T24" fmla="*/ 4 w 128"/>
                <a:gd name="T25" fmla="*/ 196 h 216"/>
                <a:gd name="T26" fmla="*/ 4 w 128"/>
                <a:gd name="T27" fmla="*/ 139 h 216"/>
                <a:gd name="T28" fmla="*/ 0 w 128"/>
                <a:gd name="T29" fmla="*/ 136 h 216"/>
                <a:gd name="T30" fmla="*/ 0 w 128"/>
                <a:gd name="T31" fmla="*/ 196 h 216"/>
                <a:gd name="T32" fmla="*/ 20 w 128"/>
                <a:gd name="T33" fmla="*/ 216 h 216"/>
                <a:gd name="T34" fmla="*/ 108 w 128"/>
                <a:gd name="T35" fmla="*/ 216 h 216"/>
                <a:gd name="T36" fmla="*/ 128 w 128"/>
                <a:gd name="T37" fmla="*/ 196 h 216"/>
                <a:gd name="T38" fmla="*/ 128 w 128"/>
                <a:gd name="T39" fmla="*/ 20 h 216"/>
                <a:gd name="T40" fmla="*/ 108 w 128"/>
                <a:gd name="T4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216">
                  <a:moveTo>
                    <a:pt x="10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3" y="48"/>
                    <a:pt x="4" y="4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4"/>
                    <a:pt x="124" y="11"/>
                    <a:pt x="124" y="20"/>
                  </a:cubicBezTo>
                  <a:cubicBezTo>
                    <a:pt x="124" y="196"/>
                    <a:pt x="124" y="196"/>
                    <a:pt x="124" y="196"/>
                  </a:cubicBezTo>
                  <a:cubicBezTo>
                    <a:pt x="124" y="205"/>
                    <a:pt x="117" y="212"/>
                    <a:pt x="108" y="212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1" y="212"/>
                    <a:pt x="4" y="205"/>
                    <a:pt x="4" y="196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38"/>
                    <a:pt x="1" y="137"/>
                    <a:pt x="0" y="13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7"/>
                    <a:pt x="9" y="216"/>
                    <a:pt x="20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19" y="216"/>
                    <a:pt x="128" y="207"/>
                    <a:pt x="128" y="196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9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400">
              <a:extLst>
                <a:ext uri="{FF2B5EF4-FFF2-40B4-BE49-F238E27FC236}">
                  <a16:creationId xmlns:a16="http://schemas.microsoft.com/office/drawing/2014/main" id="{901A3AAF-2925-446B-8F1E-10C9B60B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3646488"/>
              <a:ext cx="306388" cy="277813"/>
            </a:xfrm>
            <a:custGeom>
              <a:avLst/>
              <a:gdLst>
                <a:gd name="T0" fmla="*/ 100 w 109"/>
                <a:gd name="T1" fmla="*/ 50 h 99"/>
                <a:gd name="T2" fmla="*/ 54 w 109"/>
                <a:gd name="T3" fmla="*/ 94 h 99"/>
                <a:gd name="T4" fmla="*/ 4 w 109"/>
                <a:gd name="T5" fmla="*/ 31 h 99"/>
                <a:gd name="T6" fmla="*/ 30 w 109"/>
                <a:gd name="T7" fmla="*/ 4 h 99"/>
                <a:gd name="T8" fmla="*/ 53 w 109"/>
                <a:gd name="T9" fmla="*/ 16 h 99"/>
                <a:gd name="T10" fmla="*/ 54 w 109"/>
                <a:gd name="T11" fmla="*/ 18 h 99"/>
                <a:gd name="T12" fmla="*/ 56 w 109"/>
                <a:gd name="T13" fmla="*/ 16 h 99"/>
                <a:gd name="T14" fmla="*/ 78 w 109"/>
                <a:gd name="T15" fmla="*/ 4 h 99"/>
                <a:gd name="T16" fmla="*/ 105 w 109"/>
                <a:gd name="T17" fmla="*/ 31 h 99"/>
                <a:gd name="T18" fmla="*/ 102 w 109"/>
                <a:gd name="T19" fmla="*/ 46 h 99"/>
                <a:gd name="T20" fmla="*/ 106 w 109"/>
                <a:gd name="T21" fmla="*/ 46 h 99"/>
                <a:gd name="T22" fmla="*/ 109 w 109"/>
                <a:gd name="T23" fmla="*/ 31 h 99"/>
                <a:gd name="T24" fmla="*/ 78 w 109"/>
                <a:gd name="T25" fmla="*/ 0 h 99"/>
                <a:gd name="T26" fmla="*/ 54 w 109"/>
                <a:gd name="T27" fmla="*/ 11 h 99"/>
                <a:gd name="T28" fmla="*/ 30 w 109"/>
                <a:gd name="T29" fmla="*/ 0 h 99"/>
                <a:gd name="T30" fmla="*/ 0 w 109"/>
                <a:gd name="T31" fmla="*/ 31 h 99"/>
                <a:gd name="T32" fmla="*/ 53 w 109"/>
                <a:gd name="T33" fmla="*/ 98 h 99"/>
                <a:gd name="T34" fmla="*/ 54 w 109"/>
                <a:gd name="T35" fmla="*/ 99 h 99"/>
                <a:gd name="T36" fmla="*/ 55 w 109"/>
                <a:gd name="T37" fmla="*/ 98 h 99"/>
                <a:gd name="T38" fmla="*/ 104 w 109"/>
                <a:gd name="T39" fmla="*/ 50 h 99"/>
                <a:gd name="T40" fmla="*/ 100 w 109"/>
                <a:gd name="T4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99">
                  <a:moveTo>
                    <a:pt x="100" y="50"/>
                  </a:moveTo>
                  <a:cubicBezTo>
                    <a:pt x="88" y="72"/>
                    <a:pt x="60" y="90"/>
                    <a:pt x="54" y="94"/>
                  </a:cubicBezTo>
                  <a:cubicBezTo>
                    <a:pt x="47" y="89"/>
                    <a:pt x="4" y="61"/>
                    <a:pt x="4" y="31"/>
                  </a:cubicBezTo>
                  <a:cubicBezTo>
                    <a:pt x="4" y="16"/>
                    <a:pt x="16" y="4"/>
                    <a:pt x="30" y="4"/>
                  </a:cubicBezTo>
                  <a:cubicBezTo>
                    <a:pt x="39" y="4"/>
                    <a:pt x="48" y="8"/>
                    <a:pt x="53" y="16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61" y="8"/>
                    <a:pt x="69" y="4"/>
                    <a:pt x="78" y="4"/>
                  </a:cubicBezTo>
                  <a:cubicBezTo>
                    <a:pt x="93" y="4"/>
                    <a:pt x="105" y="16"/>
                    <a:pt x="105" y="31"/>
                  </a:cubicBezTo>
                  <a:cubicBezTo>
                    <a:pt x="105" y="36"/>
                    <a:pt x="104" y="41"/>
                    <a:pt x="102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8" y="41"/>
                    <a:pt x="109" y="36"/>
                    <a:pt x="109" y="31"/>
                  </a:cubicBezTo>
                  <a:cubicBezTo>
                    <a:pt x="109" y="14"/>
                    <a:pt x="95" y="0"/>
                    <a:pt x="78" y="0"/>
                  </a:cubicBezTo>
                  <a:cubicBezTo>
                    <a:pt x="69" y="0"/>
                    <a:pt x="60" y="4"/>
                    <a:pt x="54" y="11"/>
                  </a:cubicBezTo>
                  <a:cubicBezTo>
                    <a:pt x="48" y="4"/>
                    <a:pt x="40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65"/>
                    <a:pt x="51" y="97"/>
                    <a:pt x="53" y="98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7" y="97"/>
                    <a:pt x="91" y="76"/>
                    <a:pt x="104" y="50"/>
                  </a:cubicBezTo>
                  <a:lnTo>
                    <a:pt x="100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401">
              <a:extLst>
                <a:ext uri="{FF2B5EF4-FFF2-40B4-BE49-F238E27FC236}">
                  <a16:creationId xmlns:a16="http://schemas.microsoft.com/office/drawing/2014/main" id="{49148BEC-85F5-486A-B476-806D55F0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705225"/>
              <a:ext cx="214313" cy="166688"/>
            </a:xfrm>
            <a:custGeom>
              <a:avLst/>
              <a:gdLst>
                <a:gd name="T0" fmla="*/ 53 w 76"/>
                <a:gd name="T1" fmla="*/ 59 h 59"/>
                <a:gd name="T2" fmla="*/ 53 w 76"/>
                <a:gd name="T3" fmla="*/ 59 h 59"/>
                <a:gd name="T4" fmla="*/ 51 w 76"/>
                <a:gd name="T5" fmla="*/ 57 h 59"/>
                <a:gd name="T6" fmla="*/ 46 w 76"/>
                <a:gd name="T7" fmla="*/ 16 h 59"/>
                <a:gd name="T8" fmla="*/ 42 w 76"/>
                <a:gd name="T9" fmla="*/ 38 h 59"/>
                <a:gd name="T10" fmla="*/ 41 w 76"/>
                <a:gd name="T11" fmla="*/ 40 h 59"/>
                <a:gd name="T12" fmla="*/ 39 w 76"/>
                <a:gd name="T13" fmla="*/ 38 h 59"/>
                <a:gd name="T14" fmla="*/ 36 w 76"/>
                <a:gd name="T15" fmla="*/ 32 h 59"/>
                <a:gd name="T16" fmla="*/ 36 w 76"/>
                <a:gd name="T17" fmla="*/ 32 h 59"/>
                <a:gd name="T18" fmla="*/ 34 w 76"/>
                <a:gd name="T19" fmla="*/ 33 h 59"/>
                <a:gd name="T20" fmla="*/ 2 w 76"/>
                <a:gd name="T21" fmla="*/ 33 h 59"/>
                <a:gd name="T22" fmla="*/ 0 w 76"/>
                <a:gd name="T23" fmla="*/ 31 h 59"/>
                <a:gd name="T24" fmla="*/ 2 w 76"/>
                <a:gd name="T25" fmla="*/ 29 h 59"/>
                <a:gd name="T26" fmla="*/ 33 w 76"/>
                <a:gd name="T27" fmla="*/ 29 h 59"/>
                <a:gd name="T28" fmla="*/ 35 w 76"/>
                <a:gd name="T29" fmla="*/ 26 h 59"/>
                <a:gd name="T30" fmla="*/ 36 w 76"/>
                <a:gd name="T31" fmla="*/ 25 h 59"/>
                <a:gd name="T32" fmla="*/ 38 w 76"/>
                <a:gd name="T33" fmla="*/ 26 h 59"/>
                <a:gd name="T34" fmla="*/ 40 w 76"/>
                <a:gd name="T35" fmla="*/ 30 h 59"/>
                <a:gd name="T36" fmla="*/ 45 w 76"/>
                <a:gd name="T37" fmla="*/ 2 h 59"/>
                <a:gd name="T38" fmla="*/ 47 w 76"/>
                <a:gd name="T39" fmla="*/ 0 h 59"/>
                <a:gd name="T40" fmla="*/ 49 w 76"/>
                <a:gd name="T41" fmla="*/ 2 h 59"/>
                <a:gd name="T42" fmla="*/ 54 w 76"/>
                <a:gd name="T43" fmla="*/ 43 h 59"/>
                <a:gd name="T44" fmla="*/ 57 w 76"/>
                <a:gd name="T45" fmla="*/ 22 h 59"/>
                <a:gd name="T46" fmla="*/ 59 w 76"/>
                <a:gd name="T47" fmla="*/ 21 h 59"/>
                <a:gd name="T48" fmla="*/ 61 w 76"/>
                <a:gd name="T49" fmla="*/ 22 h 59"/>
                <a:gd name="T50" fmla="*/ 63 w 76"/>
                <a:gd name="T51" fmla="*/ 29 h 59"/>
                <a:gd name="T52" fmla="*/ 74 w 76"/>
                <a:gd name="T53" fmla="*/ 29 h 59"/>
                <a:gd name="T54" fmla="*/ 76 w 76"/>
                <a:gd name="T55" fmla="*/ 31 h 59"/>
                <a:gd name="T56" fmla="*/ 74 w 76"/>
                <a:gd name="T57" fmla="*/ 33 h 59"/>
                <a:gd name="T58" fmla="*/ 61 w 76"/>
                <a:gd name="T59" fmla="*/ 33 h 59"/>
                <a:gd name="T60" fmla="*/ 60 w 76"/>
                <a:gd name="T61" fmla="*/ 32 h 59"/>
                <a:gd name="T62" fmla="*/ 55 w 76"/>
                <a:gd name="T63" fmla="*/ 57 h 59"/>
                <a:gd name="T64" fmla="*/ 53 w 76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59">
                  <a:moveTo>
                    <a:pt x="53" y="59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2" y="59"/>
                    <a:pt x="51" y="58"/>
                    <a:pt x="51" y="5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40"/>
                    <a:pt x="41" y="40"/>
                  </a:cubicBezTo>
                  <a:cubicBezTo>
                    <a:pt x="40" y="40"/>
                    <a:pt x="39" y="39"/>
                    <a:pt x="39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7" y="25"/>
                    <a:pt x="38" y="25"/>
                    <a:pt x="38" y="2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1"/>
                    <a:pt x="58" y="21"/>
                    <a:pt x="59" y="21"/>
                  </a:cubicBezTo>
                  <a:cubicBezTo>
                    <a:pt x="60" y="21"/>
                    <a:pt x="61" y="21"/>
                    <a:pt x="61" y="2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6" y="30"/>
                    <a:pt x="76" y="31"/>
                  </a:cubicBezTo>
                  <a:cubicBezTo>
                    <a:pt x="76" y="32"/>
                    <a:pt x="75" y="33"/>
                    <a:pt x="74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0" y="33"/>
                    <a:pt x="60" y="32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402">
              <a:extLst>
                <a:ext uri="{FF2B5EF4-FFF2-40B4-BE49-F238E27FC236}">
                  <a16:creationId xmlns:a16="http://schemas.microsoft.com/office/drawing/2014/main" id="{32CB86D0-399F-4FB9-A49A-9CAC16011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705225"/>
              <a:ext cx="236538" cy="166688"/>
            </a:xfrm>
            <a:custGeom>
              <a:avLst/>
              <a:gdLst>
                <a:gd name="T0" fmla="*/ 45 w 84"/>
                <a:gd name="T1" fmla="*/ 59 h 59"/>
                <a:gd name="T2" fmla="*/ 45 w 84"/>
                <a:gd name="T3" fmla="*/ 59 h 59"/>
                <a:gd name="T4" fmla="*/ 43 w 84"/>
                <a:gd name="T5" fmla="*/ 57 h 59"/>
                <a:gd name="T6" fmla="*/ 38 w 84"/>
                <a:gd name="T7" fmla="*/ 16 h 59"/>
                <a:gd name="T8" fmla="*/ 34 w 84"/>
                <a:gd name="T9" fmla="*/ 38 h 59"/>
                <a:gd name="T10" fmla="*/ 33 w 84"/>
                <a:gd name="T11" fmla="*/ 40 h 59"/>
                <a:gd name="T12" fmla="*/ 31 w 84"/>
                <a:gd name="T13" fmla="*/ 38 h 59"/>
                <a:gd name="T14" fmla="*/ 28 w 84"/>
                <a:gd name="T15" fmla="*/ 32 h 59"/>
                <a:gd name="T16" fmla="*/ 28 w 84"/>
                <a:gd name="T17" fmla="*/ 32 h 59"/>
                <a:gd name="T18" fmla="*/ 26 w 84"/>
                <a:gd name="T19" fmla="*/ 33 h 59"/>
                <a:gd name="T20" fmla="*/ 2 w 84"/>
                <a:gd name="T21" fmla="*/ 33 h 59"/>
                <a:gd name="T22" fmla="*/ 0 w 84"/>
                <a:gd name="T23" fmla="*/ 31 h 59"/>
                <a:gd name="T24" fmla="*/ 2 w 84"/>
                <a:gd name="T25" fmla="*/ 29 h 59"/>
                <a:gd name="T26" fmla="*/ 25 w 84"/>
                <a:gd name="T27" fmla="*/ 29 h 59"/>
                <a:gd name="T28" fmla="*/ 26 w 84"/>
                <a:gd name="T29" fmla="*/ 26 h 59"/>
                <a:gd name="T30" fmla="*/ 28 w 84"/>
                <a:gd name="T31" fmla="*/ 25 h 59"/>
                <a:gd name="T32" fmla="*/ 30 w 84"/>
                <a:gd name="T33" fmla="*/ 26 h 59"/>
                <a:gd name="T34" fmla="*/ 32 w 84"/>
                <a:gd name="T35" fmla="*/ 30 h 59"/>
                <a:gd name="T36" fmla="*/ 37 w 84"/>
                <a:gd name="T37" fmla="*/ 2 h 59"/>
                <a:gd name="T38" fmla="*/ 39 w 84"/>
                <a:gd name="T39" fmla="*/ 0 h 59"/>
                <a:gd name="T40" fmla="*/ 41 w 84"/>
                <a:gd name="T41" fmla="*/ 2 h 59"/>
                <a:gd name="T42" fmla="*/ 45 w 84"/>
                <a:gd name="T43" fmla="*/ 43 h 59"/>
                <a:gd name="T44" fmla="*/ 49 w 84"/>
                <a:gd name="T45" fmla="*/ 22 h 59"/>
                <a:gd name="T46" fmla="*/ 51 w 84"/>
                <a:gd name="T47" fmla="*/ 21 h 59"/>
                <a:gd name="T48" fmla="*/ 53 w 84"/>
                <a:gd name="T49" fmla="*/ 22 h 59"/>
                <a:gd name="T50" fmla="*/ 55 w 84"/>
                <a:gd name="T51" fmla="*/ 29 h 59"/>
                <a:gd name="T52" fmla="*/ 82 w 84"/>
                <a:gd name="T53" fmla="*/ 29 h 59"/>
                <a:gd name="T54" fmla="*/ 84 w 84"/>
                <a:gd name="T55" fmla="*/ 31 h 59"/>
                <a:gd name="T56" fmla="*/ 82 w 84"/>
                <a:gd name="T57" fmla="*/ 33 h 59"/>
                <a:gd name="T58" fmla="*/ 53 w 84"/>
                <a:gd name="T59" fmla="*/ 33 h 59"/>
                <a:gd name="T60" fmla="*/ 52 w 84"/>
                <a:gd name="T61" fmla="*/ 32 h 59"/>
                <a:gd name="T62" fmla="*/ 47 w 84"/>
                <a:gd name="T63" fmla="*/ 57 h 59"/>
                <a:gd name="T64" fmla="*/ 45 w 84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59">
                  <a:moveTo>
                    <a:pt x="45" y="59"/>
                  </a:move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3" y="58"/>
                    <a:pt x="43" y="5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4" y="40"/>
                    <a:pt x="33" y="40"/>
                  </a:cubicBezTo>
                  <a:cubicBezTo>
                    <a:pt x="32" y="40"/>
                    <a:pt x="31" y="39"/>
                    <a:pt x="31" y="3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7" y="33"/>
                    <a:pt x="26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29" y="25"/>
                    <a:pt x="30" y="25"/>
                    <a:pt x="30" y="26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1"/>
                    <a:pt x="50" y="21"/>
                    <a:pt x="51" y="21"/>
                  </a:cubicBezTo>
                  <a:cubicBezTo>
                    <a:pt x="52" y="21"/>
                    <a:pt x="53" y="21"/>
                    <a:pt x="53" y="2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4" y="30"/>
                    <a:pt x="84" y="31"/>
                  </a:cubicBezTo>
                  <a:cubicBezTo>
                    <a:pt x="84" y="32"/>
                    <a:pt x="83" y="33"/>
                    <a:pt x="8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2" y="33"/>
                    <a:pt x="52" y="3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6" y="59"/>
                    <a:pt x="45" y="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Group 3251">
            <a:extLst>
              <a:ext uri="{FF2B5EF4-FFF2-40B4-BE49-F238E27FC236}">
                <a16:creationId xmlns:a16="http://schemas.microsoft.com/office/drawing/2014/main" id="{CE40179F-4D64-48AF-92C6-612BA20F8CC4}"/>
              </a:ext>
            </a:extLst>
          </p:cNvPr>
          <p:cNvGrpSpPr/>
          <p:nvPr/>
        </p:nvGrpSpPr>
        <p:grpSpPr>
          <a:xfrm>
            <a:off x="5861404" y="3709451"/>
            <a:ext cx="531782" cy="495859"/>
            <a:chOff x="7212013" y="1643063"/>
            <a:chExt cx="606426" cy="573088"/>
          </a:xfrm>
        </p:grpSpPr>
        <p:sp>
          <p:nvSpPr>
            <p:cNvPr id="65" name="Freeform 493">
              <a:extLst>
                <a:ext uri="{FF2B5EF4-FFF2-40B4-BE49-F238E27FC236}">
                  <a16:creationId xmlns:a16="http://schemas.microsoft.com/office/drawing/2014/main" id="{CFE233B3-DECF-4A49-B1AC-E54A87092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8" y="2109788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494">
              <a:extLst>
                <a:ext uri="{FF2B5EF4-FFF2-40B4-BE49-F238E27FC236}">
                  <a16:creationId xmlns:a16="http://schemas.microsoft.com/office/drawing/2014/main" id="{BE0BE701-EA54-4068-8ADD-93B297FD5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8" y="1906588"/>
              <a:ext cx="77788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495">
              <a:extLst>
                <a:ext uri="{FF2B5EF4-FFF2-40B4-BE49-F238E27FC236}">
                  <a16:creationId xmlns:a16="http://schemas.microsoft.com/office/drawing/2014/main" id="{8B6EBA32-8455-404B-8285-FEF4C1F81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8" y="2008188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496">
              <a:extLst>
                <a:ext uri="{FF2B5EF4-FFF2-40B4-BE49-F238E27FC236}">
                  <a16:creationId xmlns:a16="http://schemas.microsoft.com/office/drawing/2014/main" id="{009868BE-708E-4663-8CE5-C152F2BF0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2109788"/>
              <a:ext cx="79375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497">
              <a:extLst>
                <a:ext uri="{FF2B5EF4-FFF2-40B4-BE49-F238E27FC236}">
                  <a16:creationId xmlns:a16="http://schemas.microsoft.com/office/drawing/2014/main" id="{917A8D52-488A-4A8D-8304-9D24B8634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1906588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498">
              <a:extLst>
                <a:ext uri="{FF2B5EF4-FFF2-40B4-BE49-F238E27FC236}">
                  <a16:creationId xmlns:a16="http://schemas.microsoft.com/office/drawing/2014/main" id="{386AF4BA-A0C1-4602-88DA-4E29CBDF4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2008188"/>
              <a:ext cx="79375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499">
              <a:extLst>
                <a:ext uri="{FF2B5EF4-FFF2-40B4-BE49-F238E27FC236}">
                  <a16:creationId xmlns:a16="http://schemas.microsoft.com/office/drawing/2014/main" id="{77873220-F6DD-4260-A534-6F6FA5C4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2122488"/>
              <a:ext cx="50800" cy="50800"/>
            </a:xfrm>
            <a:custGeom>
              <a:avLst/>
              <a:gdLst>
                <a:gd name="T0" fmla="*/ 29 w 32"/>
                <a:gd name="T1" fmla="*/ 0 h 32"/>
                <a:gd name="T2" fmla="*/ 0 w 32"/>
                <a:gd name="T3" fmla="*/ 29 h 32"/>
                <a:gd name="T4" fmla="*/ 4 w 32"/>
                <a:gd name="T5" fmla="*/ 32 h 32"/>
                <a:gd name="T6" fmla="*/ 32 w 32"/>
                <a:gd name="T7" fmla="*/ 4 h 32"/>
                <a:gd name="T8" fmla="*/ 29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9" y="0"/>
                  </a:moveTo>
                  <a:lnTo>
                    <a:pt x="0" y="29"/>
                  </a:lnTo>
                  <a:lnTo>
                    <a:pt x="4" y="32"/>
                  </a:lnTo>
                  <a:lnTo>
                    <a:pt x="32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500">
              <a:extLst>
                <a:ext uri="{FF2B5EF4-FFF2-40B4-BE49-F238E27FC236}">
                  <a16:creationId xmlns:a16="http://schemas.microsoft.com/office/drawing/2014/main" id="{6091909D-A547-44B7-AD95-1C35772A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6" y="2122488"/>
              <a:ext cx="49213" cy="50800"/>
            </a:xfrm>
            <a:custGeom>
              <a:avLst/>
              <a:gdLst>
                <a:gd name="T0" fmla="*/ 28 w 31"/>
                <a:gd name="T1" fmla="*/ 0 h 32"/>
                <a:gd name="T2" fmla="*/ 0 w 31"/>
                <a:gd name="T3" fmla="*/ 29 h 32"/>
                <a:gd name="T4" fmla="*/ 3 w 31"/>
                <a:gd name="T5" fmla="*/ 32 h 32"/>
                <a:gd name="T6" fmla="*/ 31 w 31"/>
                <a:gd name="T7" fmla="*/ 4 h 32"/>
                <a:gd name="T8" fmla="*/ 28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8" y="0"/>
                  </a:moveTo>
                  <a:lnTo>
                    <a:pt x="0" y="29"/>
                  </a:lnTo>
                  <a:lnTo>
                    <a:pt x="3" y="32"/>
                  </a:lnTo>
                  <a:lnTo>
                    <a:pt x="31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501">
              <a:extLst>
                <a:ext uri="{FF2B5EF4-FFF2-40B4-BE49-F238E27FC236}">
                  <a16:creationId xmlns:a16="http://schemas.microsoft.com/office/drawing/2014/main" id="{5D0AAE35-6D11-439A-AF42-E77BBD99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2022475"/>
              <a:ext cx="50800" cy="50800"/>
            </a:xfrm>
            <a:custGeom>
              <a:avLst/>
              <a:gdLst>
                <a:gd name="T0" fmla="*/ 29 w 32"/>
                <a:gd name="T1" fmla="*/ 0 h 32"/>
                <a:gd name="T2" fmla="*/ 0 w 32"/>
                <a:gd name="T3" fmla="*/ 28 h 32"/>
                <a:gd name="T4" fmla="*/ 4 w 32"/>
                <a:gd name="T5" fmla="*/ 32 h 32"/>
                <a:gd name="T6" fmla="*/ 32 w 32"/>
                <a:gd name="T7" fmla="*/ 3 h 32"/>
                <a:gd name="T8" fmla="*/ 29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9" y="0"/>
                  </a:moveTo>
                  <a:lnTo>
                    <a:pt x="0" y="28"/>
                  </a:lnTo>
                  <a:lnTo>
                    <a:pt x="4" y="32"/>
                  </a:lnTo>
                  <a:lnTo>
                    <a:pt x="32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502">
              <a:extLst>
                <a:ext uri="{FF2B5EF4-FFF2-40B4-BE49-F238E27FC236}">
                  <a16:creationId xmlns:a16="http://schemas.microsoft.com/office/drawing/2014/main" id="{A8F89BFC-42DB-4385-B084-94C4BC999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6" y="2022475"/>
              <a:ext cx="49213" cy="50800"/>
            </a:xfrm>
            <a:custGeom>
              <a:avLst/>
              <a:gdLst>
                <a:gd name="T0" fmla="*/ 28 w 31"/>
                <a:gd name="T1" fmla="*/ 0 h 32"/>
                <a:gd name="T2" fmla="*/ 0 w 31"/>
                <a:gd name="T3" fmla="*/ 28 h 32"/>
                <a:gd name="T4" fmla="*/ 3 w 31"/>
                <a:gd name="T5" fmla="*/ 32 h 32"/>
                <a:gd name="T6" fmla="*/ 31 w 31"/>
                <a:gd name="T7" fmla="*/ 3 h 32"/>
                <a:gd name="T8" fmla="*/ 28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8" y="0"/>
                  </a:moveTo>
                  <a:lnTo>
                    <a:pt x="0" y="28"/>
                  </a:lnTo>
                  <a:lnTo>
                    <a:pt x="3" y="32"/>
                  </a:lnTo>
                  <a:lnTo>
                    <a:pt x="31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503">
              <a:extLst>
                <a:ext uri="{FF2B5EF4-FFF2-40B4-BE49-F238E27FC236}">
                  <a16:creationId xmlns:a16="http://schemas.microsoft.com/office/drawing/2014/main" id="{B71651AA-17D7-496A-81DE-46ABD784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1920875"/>
              <a:ext cx="50800" cy="50800"/>
            </a:xfrm>
            <a:custGeom>
              <a:avLst/>
              <a:gdLst>
                <a:gd name="T0" fmla="*/ 4 w 32"/>
                <a:gd name="T1" fmla="*/ 32 h 32"/>
                <a:gd name="T2" fmla="*/ 32 w 32"/>
                <a:gd name="T3" fmla="*/ 4 h 32"/>
                <a:gd name="T4" fmla="*/ 29 w 32"/>
                <a:gd name="T5" fmla="*/ 0 h 32"/>
                <a:gd name="T6" fmla="*/ 0 w 32"/>
                <a:gd name="T7" fmla="*/ 28 h 32"/>
                <a:gd name="T8" fmla="*/ 4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32"/>
                  </a:moveTo>
                  <a:lnTo>
                    <a:pt x="32" y="4"/>
                  </a:lnTo>
                  <a:lnTo>
                    <a:pt x="29" y="0"/>
                  </a:lnTo>
                  <a:lnTo>
                    <a:pt x="0" y="28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504">
              <a:extLst>
                <a:ext uri="{FF2B5EF4-FFF2-40B4-BE49-F238E27FC236}">
                  <a16:creationId xmlns:a16="http://schemas.microsoft.com/office/drawing/2014/main" id="{46356047-DA3F-4F54-AC9D-EF724DDF6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6" y="1920875"/>
              <a:ext cx="49213" cy="50800"/>
            </a:xfrm>
            <a:custGeom>
              <a:avLst/>
              <a:gdLst>
                <a:gd name="T0" fmla="*/ 28 w 31"/>
                <a:gd name="T1" fmla="*/ 0 h 32"/>
                <a:gd name="T2" fmla="*/ 0 w 31"/>
                <a:gd name="T3" fmla="*/ 28 h 32"/>
                <a:gd name="T4" fmla="*/ 3 w 31"/>
                <a:gd name="T5" fmla="*/ 32 h 32"/>
                <a:gd name="T6" fmla="*/ 31 w 31"/>
                <a:gd name="T7" fmla="*/ 4 h 32"/>
                <a:gd name="T8" fmla="*/ 28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8" y="0"/>
                  </a:moveTo>
                  <a:lnTo>
                    <a:pt x="0" y="28"/>
                  </a:lnTo>
                  <a:lnTo>
                    <a:pt x="3" y="32"/>
                  </a:lnTo>
                  <a:lnTo>
                    <a:pt x="31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505">
              <a:extLst>
                <a:ext uri="{FF2B5EF4-FFF2-40B4-BE49-F238E27FC236}">
                  <a16:creationId xmlns:a16="http://schemas.microsoft.com/office/drawing/2014/main" id="{30C81E7B-36A9-44C1-A6E4-85EC20053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1879600"/>
              <a:ext cx="284163" cy="336550"/>
            </a:xfrm>
            <a:custGeom>
              <a:avLst/>
              <a:gdLst>
                <a:gd name="T0" fmla="*/ 87 w 101"/>
                <a:gd name="T1" fmla="*/ 0 h 120"/>
                <a:gd name="T2" fmla="*/ 9 w 101"/>
                <a:gd name="T3" fmla="*/ 0 h 120"/>
                <a:gd name="T4" fmla="*/ 9 w 101"/>
                <a:gd name="T5" fmla="*/ 4 h 120"/>
                <a:gd name="T6" fmla="*/ 87 w 101"/>
                <a:gd name="T7" fmla="*/ 4 h 120"/>
                <a:gd name="T8" fmla="*/ 97 w 101"/>
                <a:gd name="T9" fmla="*/ 14 h 120"/>
                <a:gd name="T10" fmla="*/ 97 w 101"/>
                <a:gd name="T11" fmla="*/ 106 h 120"/>
                <a:gd name="T12" fmla="*/ 87 w 101"/>
                <a:gd name="T13" fmla="*/ 116 h 120"/>
                <a:gd name="T14" fmla="*/ 4 w 101"/>
                <a:gd name="T15" fmla="*/ 116 h 120"/>
                <a:gd name="T16" fmla="*/ 0 w 101"/>
                <a:gd name="T17" fmla="*/ 120 h 120"/>
                <a:gd name="T18" fmla="*/ 87 w 101"/>
                <a:gd name="T19" fmla="*/ 120 h 120"/>
                <a:gd name="T20" fmla="*/ 101 w 101"/>
                <a:gd name="T21" fmla="*/ 106 h 120"/>
                <a:gd name="T22" fmla="*/ 101 w 101"/>
                <a:gd name="T23" fmla="*/ 14 h 120"/>
                <a:gd name="T24" fmla="*/ 87 w 101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20">
                  <a:moveTo>
                    <a:pt x="8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3" y="4"/>
                    <a:pt x="97" y="8"/>
                    <a:pt x="97" y="1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12"/>
                    <a:pt x="93" y="116"/>
                    <a:pt x="87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3" y="118"/>
                    <a:pt x="1" y="119"/>
                    <a:pt x="0" y="120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0"/>
                    <a:pt x="101" y="114"/>
                    <a:pt x="101" y="106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6"/>
                    <a:pt x="95" y="0"/>
                    <a:pt x="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506">
              <a:extLst>
                <a:ext uri="{FF2B5EF4-FFF2-40B4-BE49-F238E27FC236}">
                  <a16:creationId xmlns:a16="http://schemas.microsoft.com/office/drawing/2014/main" id="{2AD8BBCF-57BB-45CD-AA05-27E9D9C72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1839913"/>
              <a:ext cx="314325" cy="376238"/>
            </a:xfrm>
            <a:custGeom>
              <a:avLst/>
              <a:gdLst>
                <a:gd name="T0" fmla="*/ 108 w 112"/>
                <a:gd name="T1" fmla="*/ 0 h 134"/>
                <a:gd name="T2" fmla="*/ 108 w 112"/>
                <a:gd name="T3" fmla="*/ 116 h 134"/>
                <a:gd name="T4" fmla="*/ 94 w 112"/>
                <a:gd name="T5" fmla="*/ 130 h 134"/>
                <a:gd name="T6" fmla="*/ 18 w 112"/>
                <a:gd name="T7" fmla="*/ 130 h 134"/>
                <a:gd name="T8" fmla="*/ 4 w 112"/>
                <a:gd name="T9" fmla="*/ 116 h 134"/>
                <a:gd name="T10" fmla="*/ 4 w 112"/>
                <a:gd name="T11" fmla="*/ 0 h 134"/>
                <a:gd name="T12" fmla="*/ 0 w 112"/>
                <a:gd name="T13" fmla="*/ 0 h 134"/>
                <a:gd name="T14" fmla="*/ 0 w 112"/>
                <a:gd name="T15" fmla="*/ 116 h 134"/>
                <a:gd name="T16" fmla="*/ 18 w 112"/>
                <a:gd name="T17" fmla="*/ 134 h 134"/>
                <a:gd name="T18" fmla="*/ 94 w 112"/>
                <a:gd name="T19" fmla="*/ 134 h 134"/>
                <a:gd name="T20" fmla="*/ 112 w 112"/>
                <a:gd name="T21" fmla="*/ 116 h 134"/>
                <a:gd name="T22" fmla="*/ 112 w 112"/>
                <a:gd name="T23" fmla="*/ 0 h 134"/>
                <a:gd name="T24" fmla="*/ 108 w 11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34">
                  <a:moveTo>
                    <a:pt x="108" y="0"/>
                  </a:moveTo>
                  <a:cubicBezTo>
                    <a:pt x="108" y="116"/>
                    <a:pt x="108" y="116"/>
                    <a:pt x="108" y="116"/>
                  </a:cubicBezTo>
                  <a:cubicBezTo>
                    <a:pt x="108" y="124"/>
                    <a:pt x="102" y="130"/>
                    <a:pt x="94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0" y="130"/>
                    <a:pt x="4" y="124"/>
                    <a:pt x="4" y="1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6"/>
                    <a:pt x="8" y="134"/>
                    <a:pt x="18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04" y="134"/>
                    <a:pt x="112" y="126"/>
                    <a:pt x="112" y="116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507">
              <a:extLst>
                <a:ext uri="{FF2B5EF4-FFF2-40B4-BE49-F238E27FC236}">
                  <a16:creationId xmlns:a16="http://schemas.microsoft.com/office/drawing/2014/main" id="{007DC063-E107-43E1-B695-ACD37C828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4238" y="1643063"/>
              <a:ext cx="314325" cy="112713"/>
            </a:xfrm>
            <a:custGeom>
              <a:avLst/>
              <a:gdLst>
                <a:gd name="T0" fmla="*/ 112 w 112"/>
                <a:gd name="T1" fmla="*/ 40 h 40"/>
                <a:gd name="T2" fmla="*/ 0 w 112"/>
                <a:gd name="T3" fmla="*/ 40 h 40"/>
                <a:gd name="T4" fmla="*/ 0 w 112"/>
                <a:gd name="T5" fmla="*/ 10 h 40"/>
                <a:gd name="T6" fmla="*/ 10 w 112"/>
                <a:gd name="T7" fmla="*/ 0 h 40"/>
                <a:gd name="T8" fmla="*/ 102 w 112"/>
                <a:gd name="T9" fmla="*/ 0 h 40"/>
                <a:gd name="T10" fmla="*/ 112 w 112"/>
                <a:gd name="T11" fmla="*/ 10 h 40"/>
                <a:gd name="T12" fmla="*/ 112 w 112"/>
                <a:gd name="T13" fmla="*/ 40 h 40"/>
                <a:gd name="T14" fmla="*/ 4 w 112"/>
                <a:gd name="T15" fmla="*/ 36 h 40"/>
                <a:gd name="T16" fmla="*/ 108 w 112"/>
                <a:gd name="T17" fmla="*/ 36 h 40"/>
                <a:gd name="T18" fmla="*/ 108 w 112"/>
                <a:gd name="T19" fmla="*/ 10 h 40"/>
                <a:gd name="T20" fmla="*/ 102 w 112"/>
                <a:gd name="T21" fmla="*/ 4 h 40"/>
                <a:gd name="T22" fmla="*/ 10 w 112"/>
                <a:gd name="T23" fmla="*/ 4 h 40"/>
                <a:gd name="T24" fmla="*/ 4 w 112"/>
                <a:gd name="T25" fmla="*/ 10 h 40"/>
                <a:gd name="T26" fmla="*/ 4 w 112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0">
                  <a:moveTo>
                    <a:pt x="112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4"/>
                    <a:pt x="112" y="10"/>
                  </a:cubicBezTo>
                  <a:lnTo>
                    <a:pt x="112" y="40"/>
                  </a:lnTo>
                  <a:close/>
                  <a:moveTo>
                    <a:pt x="4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7"/>
                    <a:pt x="105" y="4"/>
                    <a:pt x="10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508">
              <a:extLst>
                <a:ext uri="{FF2B5EF4-FFF2-40B4-BE49-F238E27FC236}">
                  <a16:creationId xmlns:a16="http://schemas.microsoft.com/office/drawing/2014/main" id="{AAF20117-10F2-458E-98DB-77CFD6AFF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3126" y="1744663"/>
              <a:ext cx="336550" cy="44450"/>
            </a:xfrm>
            <a:custGeom>
              <a:avLst/>
              <a:gdLst>
                <a:gd name="T0" fmla="*/ 212 w 212"/>
                <a:gd name="T1" fmla="*/ 28 h 28"/>
                <a:gd name="T2" fmla="*/ 0 w 212"/>
                <a:gd name="T3" fmla="*/ 28 h 28"/>
                <a:gd name="T4" fmla="*/ 0 w 212"/>
                <a:gd name="T5" fmla="*/ 0 h 28"/>
                <a:gd name="T6" fmla="*/ 212 w 212"/>
                <a:gd name="T7" fmla="*/ 0 h 28"/>
                <a:gd name="T8" fmla="*/ 212 w 212"/>
                <a:gd name="T9" fmla="*/ 28 h 28"/>
                <a:gd name="T10" fmla="*/ 7 w 212"/>
                <a:gd name="T11" fmla="*/ 21 h 28"/>
                <a:gd name="T12" fmla="*/ 205 w 212"/>
                <a:gd name="T13" fmla="*/ 21 h 28"/>
                <a:gd name="T14" fmla="*/ 205 w 212"/>
                <a:gd name="T15" fmla="*/ 7 h 28"/>
                <a:gd name="T16" fmla="*/ 7 w 212"/>
                <a:gd name="T17" fmla="*/ 7 h 28"/>
                <a:gd name="T18" fmla="*/ 7 w 212"/>
                <a:gd name="T1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8">
                  <a:moveTo>
                    <a:pt x="212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28"/>
                  </a:lnTo>
                  <a:close/>
                  <a:moveTo>
                    <a:pt x="7" y="21"/>
                  </a:moveTo>
                  <a:lnTo>
                    <a:pt x="205" y="21"/>
                  </a:lnTo>
                  <a:lnTo>
                    <a:pt x="205" y="7"/>
                  </a:lnTo>
                  <a:lnTo>
                    <a:pt x="7" y="7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509">
              <a:extLst>
                <a:ext uri="{FF2B5EF4-FFF2-40B4-BE49-F238E27FC236}">
                  <a16:creationId xmlns:a16="http://schemas.microsoft.com/office/drawing/2014/main" id="{6DF71AE2-1976-4906-B644-5081F8499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1778000"/>
              <a:ext cx="358775" cy="66675"/>
            </a:xfrm>
            <a:custGeom>
              <a:avLst/>
              <a:gdLst>
                <a:gd name="T0" fmla="*/ 226 w 226"/>
                <a:gd name="T1" fmla="*/ 42 h 42"/>
                <a:gd name="T2" fmla="*/ 0 w 226"/>
                <a:gd name="T3" fmla="*/ 42 h 42"/>
                <a:gd name="T4" fmla="*/ 0 w 226"/>
                <a:gd name="T5" fmla="*/ 0 h 42"/>
                <a:gd name="T6" fmla="*/ 226 w 226"/>
                <a:gd name="T7" fmla="*/ 0 h 42"/>
                <a:gd name="T8" fmla="*/ 226 w 226"/>
                <a:gd name="T9" fmla="*/ 42 h 42"/>
                <a:gd name="T10" fmla="*/ 7 w 226"/>
                <a:gd name="T11" fmla="*/ 35 h 42"/>
                <a:gd name="T12" fmla="*/ 219 w 226"/>
                <a:gd name="T13" fmla="*/ 35 h 42"/>
                <a:gd name="T14" fmla="*/ 219 w 226"/>
                <a:gd name="T15" fmla="*/ 7 h 42"/>
                <a:gd name="T16" fmla="*/ 7 w 226"/>
                <a:gd name="T17" fmla="*/ 7 h 42"/>
                <a:gd name="T18" fmla="*/ 7 w 226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42">
                  <a:moveTo>
                    <a:pt x="226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226" y="0"/>
                  </a:lnTo>
                  <a:lnTo>
                    <a:pt x="226" y="42"/>
                  </a:lnTo>
                  <a:close/>
                  <a:moveTo>
                    <a:pt x="7" y="35"/>
                  </a:moveTo>
                  <a:lnTo>
                    <a:pt x="219" y="35"/>
                  </a:lnTo>
                  <a:lnTo>
                    <a:pt x="219" y="7"/>
                  </a:lnTo>
                  <a:lnTo>
                    <a:pt x="7" y="7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510">
              <a:extLst>
                <a:ext uri="{FF2B5EF4-FFF2-40B4-BE49-F238E27FC236}">
                  <a16:creationId xmlns:a16="http://schemas.microsoft.com/office/drawing/2014/main" id="{DC8717C6-6F78-4FE0-8F98-446A8B3A0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4238" y="1912938"/>
              <a:ext cx="314325" cy="223838"/>
            </a:xfrm>
            <a:custGeom>
              <a:avLst/>
              <a:gdLst>
                <a:gd name="T0" fmla="*/ 198 w 198"/>
                <a:gd name="T1" fmla="*/ 141 h 141"/>
                <a:gd name="T2" fmla="*/ 0 w 198"/>
                <a:gd name="T3" fmla="*/ 141 h 141"/>
                <a:gd name="T4" fmla="*/ 0 w 198"/>
                <a:gd name="T5" fmla="*/ 0 h 141"/>
                <a:gd name="T6" fmla="*/ 198 w 198"/>
                <a:gd name="T7" fmla="*/ 0 h 141"/>
                <a:gd name="T8" fmla="*/ 198 w 198"/>
                <a:gd name="T9" fmla="*/ 141 h 141"/>
                <a:gd name="T10" fmla="*/ 7 w 198"/>
                <a:gd name="T11" fmla="*/ 134 h 141"/>
                <a:gd name="T12" fmla="*/ 191 w 198"/>
                <a:gd name="T13" fmla="*/ 134 h 141"/>
                <a:gd name="T14" fmla="*/ 191 w 198"/>
                <a:gd name="T15" fmla="*/ 7 h 141"/>
                <a:gd name="T16" fmla="*/ 7 w 198"/>
                <a:gd name="T17" fmla="*/ 7 h 141"/>
                <a:gd name="T18" fmla="*/ 7 w 198"/>
                <a:gd name="T19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41">
                  <a:moveTo>
                    <a:pt x="198" y="141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141"/>
                  </a:lnTo>
                  <a:close/>
                  <a:moveTo>
                    <a:pt x="7" y="134"/>
                  </a:moveTo>
                  <a:lnTo>
                    <a:pt x="191" y="134"/>
                  </a:lnTo>
                  <a:lnTo>
                    <a:pt x="191" y="7"/>
                  </a:lnTo>
                  <a:lnTo>
                    <a:pt x="7" y="7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511">
              <a:extLst>
                <a:ext uri="{FF2B5EF4-FFF2-40B4-BE49-F238E27FC236}">
                  <a16:creationId xmlns:a16="http://schemas.microsoft.com/office/drawing/2014/main" id="{B44125E0-D62A-45B4-9587-2F6C9EBD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113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512">
              <a:extLst>
                <a:ext uri="{FF2B5EF4-FFF2-40B4-BE49-F238E27FC236}">
                  <a16:creationId xmlns:a16="http://schemas.microsoft.com/office/drawing/2014/main" id="{E4A70A67-BA65-494B-8C09-91103FFD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776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513">
              <a:extLst>
                <a:ext uri="{FF2B5EF4-FFF2-40B4-BE49-F238E27FC236}">
                  <a16:creationId xmlns:a16="http://schemas.microsoft.com/office/drawing/2014/main" id="{1EAFCAF0-846E-4AA7-8148-D1928E4B2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851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514">
              <a:extLst>
                <a:ext uri="{FF2B5EF4-FFF2-40B4-BE49-F238E27FC236}">
                  <a16:creationId xmlns:a16="http://schemas.microsoft.com/office/drawing/2014/main" id="{4FCA8028-D97A-4343-9A56-A4C18B2D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3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515">
              <a:extLst>
                <a:ext uri="{FF2B5EF4-FFF2-40B4-BE49-F238E27FC236}">
                  <a16:creationId xmlns:a16="http://schemas.microsoft.com/office/drawing/2014/main" id="{D469CE4E-DAFB-49AD-A918-C56214F2D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6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516">
              <a:extLst>
                <a:ext uri="{FF2B5EF4-FFF2-40B4-BE49-F238E27FC236}">
                  <a16:creationId xmlns:a16="http://schemas.microsoft.com/office/drawing/2014/main" id="{9C58F98F-2374-4030-8030-C2F80296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838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517">
              <a:extLst>
                <a:ext uri="{FF2B5EF4-FFF2-40B4-BE49-F238E27FC236}">
                  <a16:creationId xmlns:a16="http://schemas.microsoft.com/office/drawing/2014/main" id="{B9A183C2-9ACF-4854-94C4-B712671B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1665288"/>
              <a:ext cx="12700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518">
              <a:extLst>
                <a:ext uri="{FF2B5EF4-FFF2-40B4-BE49-F238E27FC236}">
                  <a16:creationId xmlns:a16="http://schemas.microsoft.com/office/drawing/2014/main" id="{C6E2AC96-29FF-45F6-8416-F5958857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576" y="1665288"/>
              <a:ext cx="11113" cy="68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519">
              <a:extLst>
                <a:ext uri="{FF2B5EF4-FFF2-40B4-BE49-F238E27FC236}">
                  <a16:creationId xmlns:a16="http://schemas.microsoft.com/office/drawing/2014/main" id="{C37F7B5E-EC7D-477B-B9ED-CC45D8411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3613" y="1946275"/>
              <a:ext cx="157163" cy="157163"/>
            </a:xfrm>
            <a:custGeom>
              <a:avLst/>
              <a:gdLst>
                <a:gd name="T0" fmla="*/ 70 w 99"/>
                <a:gd name="T1" fmla="*/ 99 h 99"/>
                <a:gd name="T2" fmla="*/ 28 w 99"/>
                <a:gd name="T3" fmla="*/ 99 h 99"/>
                <a:gd name="T4" fmla="*/ 28 w 99"/>
                <a:gd name="T5" fmla="*/ 71 h 99"/>
                <a:gd name="T6" fmla="*/ 0 w 99"/>
                <a:gd name="T7" fmla="*/ 71 h 99"/>
                <a:gd name="T8" fmla="*/ 0 w 99"/>
                <a:gd name="T9" fmla="*/ 28 h 99"/>
                <a:gd name="T10" fmla="*/ 28 w 99"/>
                <a:gd name="T11" fmla="*/ 28 h 99"/>
                <a:gd name="T12" fmla="*/ 28 w 99"/>
                <a:gd name="T13" fmla="*/ 0 h 99"/>
                <a:gd name="T14" fmla="*/ 70 w 99"/>
                <a:gd name="T15" fmla="*/ 0 h 99"/>
                <a:gd name="T16" fmla="*/ 70 w 99"/>
                <a:gd name="T17" fmla="*/ 28 h 99"/>
                <a:gd name="T18" fmla="*/ 99 w 99"/>
                <a:gd name="T19" fmla="*/ 28 h 99"/>
                <a:gd name="T20" fmla="*/ 99 w 99"/>
                <a:gd name="T21" fmla="*/ 71 h 99"/>
                <a:gd name="T22" fmla="*/ 70 w 99"/>
                <a:gd name="T23" fmla="*/ 71 h 99"/>
                <a:gd name="T24" fmla="*/ 70 w 99"/>
                <a:gd name="T25" fmla="*/ 99 h 99"/>
                <a:gd name="T26" fmla="*/ 35 w 99"/>
                <a:gd name="T27" fmla="*/ 92 h 99"/>
                <a:gd name="T28" fmla="*/ 63 w 99"/>
                <a:gd name="T29" fmla="*/ 92 h 99"/>
                <a:gd name="T30" fmla="*/ 63 w 99"/>
                <a:gd name="T31" fmla="*/ 64 h 99"/>
                <a:gd name="T32" fmla="*/ 91 w 99"/>
                <a:gd name="T33" fmla="*/ 64 h 99"/>
                <a:gd name="T34" fmla="*/ 91 w 99"/>
                <a:gd name="T35" fmla="*/ 35 h 99"/>
                <a:gd name="T36" fmla="*/ 63 w 99"/>
                <a:gd name="T37" fmla="*/ 35 h 99"/>
                <a:gd name="T38" fmla="*/ 63 w 99"/>
                <a:gd name="T39" fmla="*/ 7 h 99"/>
                <a:gd name="T40" fmla="*/ 35 w 99"/>
                <a:gd name="T41" fmla="*/ 7 h 99"/>
                <a:gd name="T42" fmla="*/ 35 w 99"/>
                <a:gd name="T43" fmla="*/ 35 h 99"/>
                <a:gd name="T44" fmla="*/ 7 w 99"/>
                <a:gd name="T45" fmla="*/ 35 h 99"/>
                <a:gd name="T46" fmla="*/ 7 w 99"/>
                <a:gd name="T47" fmla="*/ 64 h 99"/>
                <a:gd name="T48" fmla="*/ 35 w 99"/>
                <a:gd name="T49" fmla="*/ 64 h 99"/>
                <a:gd name="T50" fmla="*/ 35 w 99"/>
                <a:gd name="T51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99">
                  <a:moveTo>
                    <a:pt x="70" y="99"/>
                  </a:moveTo>
                  <a:lnTo>
                    <a:pt x="28" y="99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99" y="28"/>
                  </a:lnTo>
                  <a:lnTo>
                    <a:pt x="99" y="71"/>
                  </a:lnTo>
                  <a:lnTo>
                    <a:pt x="70" y="71"/>
                  </a:lnTo>
                  <a:lnTo>
                    <a:pt x="70" y="99"/>
                  </a:lnTo>
                  <a:close/>
                  <a:moveTo>
                    <a:pt x="35" y="92"/>
                  </a:moveTo>
                  <a:lnTo>
                    <a:pt x="63" y="92"/>
                  </a:lnTo>
                  <a:lnTo>
                    <a:pt x="63" y="64"/>
                  </a:lnTo>
                  <a:lnTo>
                    <a:pt x="91" y="64"/>
                  </a:lnTo>
                  <a:lnTo>
                    <a:pt x="91" y="35"/>
                  </a:lnTo>
                  <a:lnTo>
                    <a:pt x="63" y="35"/>
                  </a:lnTo>
                  <a:lnTo>
                    <a:pt x="63" y="7"/>
                  </a:lnTo>
                  <a:lnTo>
                    <a:pt x="35" y="7"/>
                  </a:lnTo>
                  <a:lnTo>
                    <a:pt x="35" y="35"/>
                  </a:lnTo>
                  <a:lnTo>
                    <a:pt x="7" y="35"/>
                  </a:lnTo>
                  <a:lnTo>
                    <a:pt x="7" y="64"/>
                  </a:lnTo>
                  <a:lnTo>
                    <a:pt x="35" y="64"/>
                  </a:lnTo>
                  <a:lnTo>
                    <a:pt x="35" y="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2" name="Group 1677">
            <a:extLst>
              <a:ext uri="{FF2B5EF4-FFF2-40B4-BE49-F238E27FC236}">
                <a16:creationId xmlns:a16="http://schemas.microsoft.com/office/drawing/2014/main" id="{65C6EC37-91D7-482D-A971-ACFF9DF57FBD}"/>
              </a:ext>
            </a:extLst>
          </p:cNvPr>
          <p:cNvGrpSpPr/>
          <p:nvPr/>
        </p:nvGrpSpPr>
        <p:grpSpPr>
          <a:xfrm>
            <a:off x="9822939" y="3609996"/>
            <a:ext cx="606425" cy="595313"/>
            <a:chOff x="8154988" y="2571750"/>
            <a:chExt cx="606425" cy="595313"/>
          </a:xfrm>
        </p:grpSpPr>
        <p:sp>
          <p:nvSpPr>
            <p:cNvPr id="93" name="Freeform 322">
              <a:extLst>
                <a:ext uri="{FF2B5EF4-FFF2-40B4-BE49-F238E27FC236}">
                  <a16:creationId xmlns:a16="http://schemas.microsoft.com/office/drawing/2014/main" id="{F5862BA1-9E9A-4039-A694-9D760DBFF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4988" y="3009900"/>
              <a:ext cx="606425" cy="146050"/>
            </a:xfrm>
            <a:custGeom>
              <a:avLst/>
              <a:gdLst>
                <a:gd name="T0" fmla="*/ 206 w 216"/>
                <a:gd name="T1" fmla="*/ 52 h 52"/>
                <a:gd name="T2" fmla="*/ 10 w 216"/>
                <a:gd name="T3" fmla="*/ 52 h 52"/>
                <a:gd name="T4" fmla="*/ 0 w 216"/>
                <a:gd name="T5" fmla="*/ 42 h 52"/>
                <a:gd name="T6" fmla="*/ 0 w 216"/>
                <a:gd name="T7" fmla="*/ 10 h 52"/>
                <a:gd name="T8" fmla="*/ 10 w 216"/>
                <a:gd name="T9" fmla="*/ 0 h 52"/>
                <a:gd name="T10" fmla="*/ 206 w 216"/>
                <a:gd name="T11" fmla="*/ 0 h 52"/>
                <a:gd name="T12" fmla="*/ 216 w 216"/>
                <a:gd name="T13" fmla="*/ 10 h 52"/>
                <a:gd name="T14" fmla="*/ 216 w 216"/>
                <a:gd name="T15" fmla="*/ 42 h 52"/>
                <a:gd name="T16" fmla="*/ 206 w 216"/>
                <a:gd name="T17" fmla="*/ 52 h 52"/>
                <a:gd name="T18" fmla="*/ 10 w 216"/>
                <a:gd name="T19" fmla="*/ 4 h 52"/>
                <a:gd name="T20" fmla="*/ 4 w 216"/>
                <a:gd name="T21" fmla="*/ 10 h 52"/>
                <a:gd name="T22" fmla="*/ 4 w 216"/>
                <a:gd name="T23" fmla="*/ 42 h 52"/>
                <a:gd name="T24" fmla="*/ 10 w 216"/>
                <a:gd name="T25" fmla="*/ 48 h 52"/>
                <a:gd name="T26" fmla="*/ 206 w 216"/>
                <a:gd name="T27" fmla="*/ 48 h 52"/>
                <a:gd name="T28" fmla="*/ 212 w 216"/>
                <a:gd name="T29" fmla="*/ 42 h 52"/>
                <a:gd name="T30" fmla="*/ 212 w 216"/>
                <a:gd name="T31" fmla="*/ 10 h 52"/>
                <a:gd name="T32" fmla="*/ 206 w 216"/>
                <a:gd name="T33" fmla="*/ 4 h 52"/>
                <a:gd name="T34" fmla="*/ 10 w 216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52">
                  <a:moveTo>
                    <a:pt x="206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6" y="48"/>
                    <a:pt x="212" y="52"/>
                    <a:pt x="206" y="52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7" y="48"/>
                    <a:pt x="10" y="48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9" y="48"/>
                    <a:pt x="212" y="45"/>
                    <a:pt x="212" y="42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7"/>
                    <a:pt x="209" y="4"/>
                    <a:pt x="206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323">
              <a:extLst>
                <a:ext uri="{FF2B5EF4-FFF2-40B4-BE49-F238E27FC236}">
                  <a16:creationId xmlns:a16="http://schemas.microsoft.com/office/drawing/2014/main" id="{FAE90378-92C9-4F9C-9276-C3B65D8D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6476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324">
              <a:extLst>
                <a:ext uri="{FF2B5EF4-FFF2-40B4-BE49-F238E27FC236}">
                  <a16:creationId xmlns:a16="http://schemas.microsoft.com/office/drawing/2014/main" id="{7030A889-3E7B-49EB-B32F-1831A46F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2026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325">
              <a:extLst>
                <a:ext uri="{FF2B5EF4-FFF2-40B4-BE49-F238E27FC236}">
                  <a16:creationId xmlns:a16="http://schemas.microsoft.com/office/drawing/2014/main" id="{7EE8E2A5-D7C4-4EEC-8309-2EC96ED3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7576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326">
              <a:extLst>
                <a:ext uri="{FF2B5EF4-FFF2-40B4-BE49-F238E27FC236}">
                  <a16:creationId xmlns:a16="http://schemas.microsoft.com/office/drawing/2014/main" id="{F4F3A5CB-77FF-4544-B42D-7BBC639C6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1538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327">
              <a:extLst>
                <a:ext uri="{FF2B5EF4-FFF2-40B4-BE49-F238E27FC236}">
                  <a16:creationId xmlns:a16="http://schemas.microsoft.com/office/drawing/2014/main" id="{2E995C11-0A5E-46B2-A326-E55BCE8E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088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328">
              <a:extLst>
                <a:ext uri="{FF2B5EF4-FFF2-40B4-BE49-F238E27FC236}">
                  <a16:creationId xmlns:a16="http://schemas.microsoft.com/office/drawing/2014/main" id="{E549188D-6247-45BC-A3CD-B6FD61FF9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2638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329">
              <a:extLst>
                <a:ext uri="{FF2B5EF4-FFF2-40B4-BE49-F238E27FC236}">
                  <a16:creationId xmlns:a16="http://schemas.microsoft.com/office/drawing/2014/main" id="{80D416B1-303A-4E13-84EA-EFA05A321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6601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330">
              <a:extLst>
                <a:ext uri="{FF2B5EF4-FFF2-40B4-BE49-F238E27FC236}">
                  <a16:creationId xmlns:a16="http://schemas.microsoft.com/office/drawing/2014/main" id="{5F7460A4-9023-4C64-B74B-E566C19D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2151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Rectangle 331">
              <a:extLst>
                <a:ext uri="{FF2B5EF4-FFF2-40B4-BE49-F238E27FC236}">
                  <a16:creationId xmlns:a16="http://schemas.microsoft.com/office/drawing/2014/main" id="{8DD025D1-90C4-4E6A-89B0-6A135FFEF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1" y="3087688"/>
              <a:ext cx="22225" cy="23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332">
              <a:extLst>
                <a:ext uri="{FF2B5EF4-FFF2-40B4-BE49-F238E27FC236}">
                  <a16:creationId xmlns:a16="http://schemas.microsoft.com/office/drawing/2014/main" id="{F6732681-4FC7-4B98-B8D5-48AA608905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5476" y="2571750"/>
              <a:ext cx="55563" cy="449263"/>
            </a:xfrm>
            <a:custGeom>
              <a:avLst/>
              <a:gdLst>
                <a:gd name="T0" fmla="*/ 10 w 20"/>
                <a:gd name="T1" fmla="*/ 4 h 160"/>
                <a:gd name="T2" fmla="*/ 12 w 20"/>
                <a:gd name="T3" fmla="*/ 8 h 160"/>
                <a:gd name="T4" fmla="*/ 12 w 20"/>
                <a:gd name="T5" fmla="*/ 60 h 160"/>
                <a:gd name="T6" fmla="*/ 16 w 20"/>
                <a:gd name="T7" fmla="*/ 96 h 160"/>
                <a:gd name="T8" fmla="*/ 16 w 20"/>
                <a:gd name="T9" fmla="*/ 156 h 160"/>
                <a:gd name="T10" fmla="*/ 4 w 20"/>
                <a:gd name="T11" fmla="*/ 156 h 160"/>
                <a:gd name="T12" fmla="*/ 4 w 20"/>
                <a:gd name="T13" fmla="*/ 96 h 160"/>
                <a:gd name="T14" fmla="*/ 8 w 20"/>
                <a:gd name="T15" fmla="*/ 60 h 160"/>
                <a:gd name="T16" fmla="*/ 8 w 20"/>
                <a:gd name="T17" fmla="*/ 8 h 160"/>
                <a:gd name="T18" fmla="*/ 10 w 20"/>
                <a:gd name="T19" fmla="*/ 4 h 160"/>
                <a:gd name="T20" fmla="*/ 10 w 20"/>
                <a:gd name="T21" fmla="*/ 0 h 160"/>
                <a:gd name="T22" fmla="*/ 4 w 20"/>
                <a:gd name="T23" fmla="*/ 8 h 160"/>
                <a:gd name="T24" fmla="*/ 4 w 20"/>
                <a:gd name="T25" fmla="*/ 60 h 160"/>
                <a:gd name="T26" fmla="*/ 0 w 20"/>
                <a:gd name="T27" fmla="*/ 96 h 160"/>
                <a:gd name="T28" fmla="*/ 0 w 20"/>
                <a:gd name="T29" fmla="*/ 96 h 160"/>
                <a:gd name="T30" fmla="*/ 0 w 20"/>
                <a:gd name="T31" fmla="*/ 96 h 160"/>
                <a:gd name="T32" fmla="*/ 0 w 20"/>
                <a:gd name="T33" fmla="*/ 156 h 160"/>
                <a:gd name="T34" fmla="*/ 0 w 20"/>
                <a:gd name="T35" fmla="*/ 160 h 160"/>
                <a:gd name="T36" fmla="*/ 4 w 20"/>
                <a:gd name="T37" fmla="*/ 160 h 160"/>
                <a:gd name="T38" fmla="*/ 16 w 20"/>
                <a:gd name="T39" fmla="*/ 160 h 160"/>
                <a:gd name="T40" fmla="*/ 20 w 20"/>
                <a:gd name="T41" fmla="*/ 160 h 160"/>
                <a:gd name="T42" fmla="*/ 20 w 20"/>
                <a:gd name="T43" fmla="*/ 156 h 160"/>
                <a:gd name="T44" fmla="*/ 20 w 20"/>
                <a:gd name="T45" fmla="*/ 96 h 160"/>
                <a:gd name="T46" fmla="*/ 20 w 20"/>
                <a:gd name="T47" fmla="*/ 96 h 160"/>
                <a:gd name="T48" fmla="*/ 20 w 20"/>
                <a:gd name="T49" fmla="*/ 96 h 160"/>
                <a:gd name="T50" fmla="*/ 16 w 20"/>
                <a:gd name="T51" fmla="*/ 60 h 160"/>
                <a:gd name="T52" fmla="*/ 16 w 20"/>
                <a:gd name="T53" fmla="*/ 8 h 160"/>
                <a:gd name="T54" fmla="*/ 10 w 20"/>
                <a:gd name="T5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160">
                  <a:moveTo>
                    <a:pt x="10" y="4"/>
                  </a:moveTo>
                  <a:cubicBezTo>
                    <a:pt x="11" y="4"/>
                    <a:pt x="12" y="6"/>
                    <a:pt x="12" y="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"/>
                    <a:pt x="9" y="4"/>
                    <a:pt x="10" y="4"/>
                  </a:cubicBezTo>
                  <a:close/>
                  <a:moveTo>
                    <a:pt x="10" y="0"/>
                  </a:moveTo>
                  <a:cubicBezTo>
                    <a:pt x="7" y="0"/>
                    <a:pt x="4" y="3"/>
                    <a:pt x="4" y="8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333">
              <a:extLst>
                <a:ext uri="{FF2B5EF4-FFF2-40B4-BE49-F238E27FC236}">
                  <a16:creationId xmlns:a16="http://schemas.microsoft.com/office/drawing/2014/main" id="{55F51274-6192-4EB3-8151-03B2309B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701" y="3144838"/>
              <a:ext cx="46038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Rectangle 334">
              <a:extLst>
                <a:ext uri="{FF2B5EF4-FFF2-40B4-BE49-F238E27FC236}">
                  <a16:creationId xmlns:a16="http://schemas.microsoft.com/office/drawing/2014/main" id="{61AC2510-D802-4995-8CB0-3E858F89E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3144838"/>
              <a:ext cx="46038" cy="22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335">
              <a:extLst>
                <a:ext uri="{FF2B5EF4-FFF2-40B4-BE49-F238E27FC236}">
                  <a16:creationId xmlns:a16="http://schemas.microsoft.com/office/drawing/2014/main" id="{4AB18BCE-6A84-4483-A444-027C9EE0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826" y="2713038"/>
              <a:ext cx="315913" cy="95250"/>
            </a:xfrm>
            <a:custGeom>
              <a:avLst/>
              <a:gdLst>
                <a:gd name="T0" fmla="*/ 110 w 112"/>
                <a:gd name="T1" fmla="*/ 34 h 34"/>
                <a:gd name="T2" fmla="*/ 108 w 112"/>
                <a:gd name="T3" fmla="*/ 34 h 34"/>
                <a:gd name="T4" fmla="*/ 4 w 112"/>
                <a:gd name="T5" fmla="*/ 34 h 34"/>
                <a:gd name="T6" fmla="*/ 1 w 112"/>
                <a:gd name="T7" fmla="*/ 34 h 34"/>
                <a:gd name="T8" fmla="*/ 1 w 112"/>
                <a:gd name="T9" fmla="*/ 31 h 34"/>
                <a:gd name="T10" fmla="*/ 111 w 112"/>
                <a:gd name="T11" fmla="*/ 31 h 34"/>
                <a:gd name="T12" fmla="*/ 111 w 112"/>
                <a:gd name="T13" fmla="*/ 34 h 34"/>
                <a:gd name="T14" fmla="*/ 110 w 112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4">
                  <a:moveTo>
                    <a:pt x="110" y="34"/>
                  </a:moveTo>
                  <a:cubicBezTo>
                    <a:pt x="109" y="34"/>
                    <a:pt x="109" y="34"/>
                    <a:pt x="108" y="34"/>
                  </a:cubicBezTo>
                  <a:cubicBezTo>
                    <a:pt x="79" y="5"/>
                    <a:pt x="33" y="5"/>
                    <a:pt x="4" y="34"/>
                  </a:cubicBezTo>
                  <a:cubicBezTo>
                    <a:pt x="3" y="34"/>
                    <a:pt x="2" y="34"/>
                    <a:pt x="1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31" y="0"/>
                    <a:pt x="81" y="0"/>
                    <a:pt x="111" y="31"/>
                  </a:cubicBezTo>
                  <a:cubicBezTo>
                    <a:pt x="112" y="32"/>
                    <a:pt x="112" y="33"/>
                    <a:pt x="111" y="34"/>
                  </a:cubicBezTo>
                  <a:cubicBezTo>
                    <a:pt x="111" y="34"/>
                    <a:pt x="110" y="34"/>
                    <a:pt x="110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336">
              <a:extLst>
                <a:ext uri="{FF2B5EF4-FFF2-40B4-BE49-F238E27FC236}">
                  <a16:creationId xmlns:a16="http://schemas.microsoft.com/office/drawing/2014/main" id="{0C5E6FB6-9235-4E9E-B6B6-0396C729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6" y="2943225"/>
              <a:ext cx="23813" cy="22225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7 h 8"/>
                <a:gd name="T4" fmla="*/ 1 w 8"/>
                <a:gd name="T5" fmla="*/ 7 h 8"/>
                <a:gd name="T6" fmla="*/ 1 w 8"/>
                <a:gd name="T7" fmla="*/ 1 h 8"/>
                <a:gd name="T8" fmla="*/ 7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337">
              <a:extLst>
                <a:ext uri="{FF2B5EF4-FFF2-40B4-BE49-F238E27FC236}">
                  <a16:creationId xmlns:a16="http://schemas.microsoft.com/office/drawing/2014/main" id="{C2060CF4-FCA4-4B60-93C2-CB708285C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0113" y="2933700"/>
              <a:ext cx="33338" cy="36513"/>
            </a:xfrm>
            <a:custGeom>
              <a:avLst/>
              <a:gdLst>
                <a:gd name="T0" fmla="*/ 6 w 12"/>
                <a:gd name="T1" fmla="*/ 13 h 13"/>
                <a:gd name="T2" fmla="*/ 2 w 12"/>
                <a:gd name="T3" fmla="*/ 11 h 13"/>
                <a:gd name="T4" fmla="*/ 0 w 12"/>
                <a:gd name="T5" fmla="*/ 7 h 13"/>
                <a:gd name="T6" fmla="*/ 2 w 12"/>
                <a:gd name="T7" fmla="*/ 3 h 13"/>
                <a:gd name="T8" fmla="*/ 10 w 12"/>
                <a:gd name="T9" fmla="*/ 3 h 13"/>
                <a:gd name="T10" fmla="*/ 12 w 12"/>
                <a:gd name="T11" fmla="*/ 7 h 13"/>
                <a:gd name="T12" fmla="*/ 10 w 12"/>
                <a:gd name="T13" fmla="*/ 11 h 13"/>
                <a:gd name="T14" fmla="*/ 6 w 12"/>
                <a:gd name="T15" fmla="*/ 13 h 13"/>
                <a:gd name="T16" fmla="*/ 6 w 12"/>
                <a:gd name="T17" fmla="*/ 5 h 13"/>
                <a:gd name="T18" fmla="*/ 5 w 12"/>
                <a:gd name="T19" fmla="*/ 6 h 13"/>
                <a:gd name="T20" fmla="*/ 4 w 12"/>
                <a:gd name="T21" fmla="*/ 7 h 13"/>
                <a:gd name="T22" fmla="*/ 5 w 12"/>
                <a:gd name="T23" fmla="*/ 8 h 13"/>
                <a:gd name="T24" fmla="*/ 7 w 12"/>
                <a:gd name="T25" fmla="*/ 8 h 13"/>
                <a:gd name="T26" fmla="*/ 8 w 12"/>
                <a:gd name="T27" fmla="*/ 7 h 13"/>
                <a:gd name="T28" fmla="*/ 7 w 12"/>
                <a:gd name="T29" fmla="*/ 6 h 13"/>
                <a:gd name="T30" fmla="*/ 6 w 12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4" y="13"/>
                    <a:pt x="3" y="12"/>
                    <a:pt x="2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8" y="13"/>
                    <a:pt x="6" y="13"/>
                  </a:cubicBezTo>
                  <a:close/>
                  <a:moveTo>
                    <a:pt x="6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9"/>
                    <a:pt x="7" y="9"/>
                    <a:pt x="7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5"/>
                    <a:pt x="7" y="5"/>
                    <a:pt x="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338">
              <a:extLst>
                <a:ext uri="{FF2B5EF4-FFF2-40B4-BE49-F238E27FC236}">
                  <a16:creationId xmlns:a16="http://schemas.microsoft.com/office/drawing/2014/main" id="{37586D7D-C76B-4657-9405-86B959426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2860675"/>
              <a:ext cx="122238" cy="42863"/>
            </a:xfrm>
            <a:custGeom>
              <a:avLst/>
              <a:gdLst>
                <a:gd name="T0" fmla="*/ 42 w 44"/>
                <a:gd name="T1" fmla="*/ 15 h 15"/>
                <a:gd name="T2" fmla="*/ 40 w 44"/>
                <a:gd name="T3" fmla="*/ 15 h 15"/>
                <a:gd name="T4" fmla="*/ 4 w 44"/>
                <a:gd name="T5" fmla="*/ 15 h 15"/>
                <a:gd name="T6" fmla="*/ 1 w 44"/>
                <a:gd name="T7" fmla="*/ 15 h 15"/>
                <a:gd name="T8" fmla="*/ 1 w 44"/>
                <a:gd name="T9" fmla="*/ 12 h 15"/>
                <a:gd name="T10" fmla="*/ 43 w 44"/>
                <a:gd name="T11" fmla="*/ 12 h 15"/>
                <a:gd name="T12" fmla="*/ 43 w 44"/>
                <a:gd name="T13" fmla="*/ 15 h 15"/>
                <a:gd name="T14" fmla="*/ 42 w 4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5">
                  <a:moveTo>
                    <a:pt x="42" y="15"/>
                  </a:moveTo>
                  <a:cubicBezTo>
                    <a:pt x="41" y="15"/>
                    <a:pt x="41" y="15"/>
                    <a:pt x="40" y="15"/>
                  </a:cubicBezTo>
                  <a:cubicBezTo>
                    <a:pt x="30" y="4"/>
                    <a:pt x="14" y="4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2" y="0"/>
                    <a:pt x="32" y="0"/>
                    <a:pt x="43" y="12"/>
                  </a:cubicBezTo>
                  <a:cubicBezTo>
                    <a:pt x="44" y="13"/>
                    <a:pt x="44" y="14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339">
              <a:extLst>
                <a:ext uri="{FF2B5EF4-FFF2-40B4-BE49-F238E27FC236}">
                  <a16:creationId xmlns:a16="http://schemas.microsoft.com/office/drawing/2014/main" id="{ED633EBA-8E8E-48B8-8A6A-5E9364A1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8038" y="2801938"/>
              <a:ext cx="217488" cy="53975"/>
            </a:xfrm>
            <a:custGeom>
              <a:avLst/>
              <a:gdLst>
                <a:gd name="T0" fmla="*/ 76 w 78"/>
                <a:gd name="T1" fmla="*/ 19 h 19"/>
                <a:gd name="T2" fmla="*/ 74 w 78"/>
                <a:gd name="T3" fmla="*/ 19 h 19"/>
                <a:gd name="T4" fmla="*/ 39 w 78"/>
                <a:gd name="T5" fmla="*/ 4 h 19"/>
                <a:gd name="T6" fmla="*/ 4 w 78"/>
                <a:gd name="T7" fmla="*/ 19 h 19"/>
                <a:gd name="T8" fmla="*/ 1 w 78"/>
                <a:gd name="T9" fmla="*/ 19 h 19"/>
                <a:gd name="T10" fmla="*/ 1 w 78"/>
                <a:gd name="T11" fmla="*/ 16 h 19"/>
                <a:gd name="T12" fmla="*/ 39 w 78"/>
                <a:gd name="T13" fmla="*/ 0 h 19"/>
                <a:gd name="T14" fmla="*/ 77 w 78"/>
                <a:gd name="T15" fmla="*/ 16 h 19"/>
                <a:gd name="T16" fmla="*/ 77 w 78"/>
                <a:gd name="T17" fmla="*/ 19 h 19"/>
                <a:gd name="T18" fmla="*/ 76 w 7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9">
                  <a:moveTo>
                    <a:pt x="76" y="19"/>
                  </a:moveTo>
                  <a:cubicBezTo>
                    <a:pt x="75" y="19"/>
                    <a:pt x="75" y="19"/>
                    <a:pt x="74" y="19"/>
                  </a:cubicBezTo>
                  <a:cubicBezTo>
                    <a:pt x="65" y="9"/>
                    <a:pt x="52" y="4"/>
                    <a:pt x="39" y="4"/>
                  </a:cubicBezTo>
                  <a:cubicBezTo>
                    <a:pt x="26" y="4"/>
                    <a:pt x="13" y="9"/>
                    <a:pt x="4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1" y="6"/>
                    <a:pt x="25" y="0"/>
                    <a:pt x="39" y="0"/>
                  </a:cubicBezTo>
                  <a:cubicBezTo>
                    <a:pt x="53" y="0"/>
                    <a:pt x="67" y="6"/>
                    <a:pt x="77" y="16"/>
                  </a:cubicBezTo>
                  <a:cubicBezTo>
                    <a:pt x="78" y="17"/>
                    <a:pt x="78" y="18"/>
                    <a:pt x="77" y="19"/>
                  </a:cubicBezTo>
                  <a:cubicBezTo>
                    <a:pt x="77" y="19"/>
                    <a:pt x="76" y="19"/>
                    <a:pt x="76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2" name="Tittel 1">
            <a:extLst>
              <a:ext uri="{FF2B5EF4-FFF2-40B4-BE49-F238E27FC236}">
                <a16:creationId xmlns:a16="http://schemas.microsoft.com/office/drawing/2014/main" id="{8FECD95D-28D0-4A09-A2BE-A2FC1D61A5AF}"/>
              </a:ext>
            </a:extLst>
          </p:cNvPr>
          <p:cNvSpPr txBox="1">
            <a:spLocks/>
          </p:cNvSpPr>
          <p:nvPr/>
        </p:nvSpPr>
        <p:spPr>
          <a:xfrm>
            <a:off x="849745" y="957994"/>
            <a:ext cx="6044215" cy="685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0" i="0" kern="1200" baseline="0">
                <a:solidFill>
                  <a:schemeClr val="bg1"/>
                </a:solidFill>
                <a:latin typeface="Arial Halvfe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Helse og mestringsteknologi i Molde kommune</a:t>
            </a:r>
          </a:p>
        </p:txBody>
      </p:sp>
      <p:sp>
        <p:nvSpPr>
          <p:cNvPr id="113" name="TextBox 22">
            <a:extLst>
              <a:ext uri="{FF2B5EF4-FFF2-40B4-BE49-F238E27FC236}">
                <a16:creationId xmlns:a16="http://schemas.microsoft.com/office/drawing/2014/main" id="{63E22B34-8FAA-4D89-BE09-14A8C8D73E18}"/>
              </a:ext>
            </a:extLst>
          </p:cNvPr>
          <p:cNvSpPr txBox="1"/>
          <p:nvPr/>
        </p:nvSpPr>
        <p:spPr>
          <a:xfrm>
            <a:off x="344115" y="2837706"/>
            <a:ext cx="344346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PASIENTVARSLING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INSTITUSJON</a:t>
            </a:r>
          </a:p>
        </p:txBody>
      </p:sp>
    </p:spTree>
    <p:extLst>
      <p:ext uri="{BB962C8B-B14F-4D97-AF65-F5344CB8AC3E}">
        <p14:creationId xmlns:p14="http://schemas.microsoft.com/office/powerpoint/2010/main" val="153916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e 43">
            <a:extLst>
              <a:ext uri="{FF2B5EF4-FFF2-40B4-BE49-F238E27FC236}">
                <a16:creationId xmlns:a16="http://schemas.microsoft.com/office/drawing/2014/main" id="{FE68AE77-1A99-1D14-209A-66C27A3DD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1" t="17257" r="15839" b="11971"/>
          <a:stretch/>
        </p:blipFill>
        <p:spPr>
          <a:xfrm>
            <a:off x="314921" y="150617"/>
            <a:ext cx="11562158" cy="655676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E7935A6-7851-6E95-DDFC-2C73EB63C015}"/>
              </a:ext>
            </a:extLst>
          </p:cNvPr>
          <p:cNvSpPr/>
          <p:nvPr/>
        </p:nvSpPr>
        <p:spPr>
          <a:xfrm>
            <a:off x="424580" y="862999"/>
            <a:ext cx="11256646" cy="10101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 w="38100">
                <a:solidFill>
                  <a:srgbClr val="143C57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B9EE21-D9D6-2C44-C758-500B2AD1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Sentrale oppgaver – hvem gjør hva?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0C7DCC-0F3F-CF7D-93AA-4BF7DB15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" y="1348529"/>
            <a:ext cx="8229951" cy="4937971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598054-7DEC-3ABD-97F4-7B53216499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1C0C14-4B76-DC81-3AC7-BD25E616C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68731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E81D0D-F35C-0131-0ED6-4F8CA965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860523"/>
            <a:ext cx="9173821" cy="685147"/>
          </a:xfrm>
        </p:spPr>
        <p:txBody>
          <a:bodyPr lIns="91440" tIns="45720" rIns="91440" bIns="0" anchor="b" anchorCtr="0">
            <a:normAutofit/>
          </a:bodyPr>
          <a:lstStyle/>
          <a:p>
            <a:r>
              <a:rPr lang="nb-NO">
                <a:latin typeface="Arial"/>
                <a:cs typeface="Arial"/>
              </a:rPr>
              <a:t>Kartleggingsmøter med ulike tjenester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21B451-8C9B-84D1-0348-60C806AAC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5" y="2064523"/>
            <a:ext cx="10856223" cy="427998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nb-NO" sz="2400">
                <a:solidFill>
                  <a:srgbClr val="143D56"/>
                </a:solidFill>
                <a:cs typeface="Arial"/>
              </a:rPr>
              <a:t>Spørsmål til tjenestene:</a:t>
            </a:r>
            <a:endParaRPr lang="nb-NO" sz="2400"/>
          </a:p>
          <a:p>
            <a:r>
              <a:rPr lang="nb-NO" b="0"/>
              <a:t>Hvordan ønsker din tjeneste å bidra?</a:t>
            </a:r>
            <a:endParaRPr lang="nb-NO">
              <a:cs typeface="Arial"/>
            </a:endParaRPr>
          </a:p>
          <a:p>
            <a:r>
              <a:rPr lang="nb-NO" b="0"/>
              <a:t>Hvilke oppgaver og hvilken rolle har dere i dette arbeidet? </a:t>
            </a:r>
          </a:p>
          <a:p>
            <a:endParaRPr lang="nb-NO" b="0">
              <a:cs typeface="Arial" panose="020B0604020202020204"/>
            </a:endParaRPr>
          </a:p>
          <a:p>
            <a:r>
              <a:rPr lang="nb-NO" sz="2400"/>
              <a:t>Fokus</a:t>
            </a:r>
            <a:endParaRPr lang="nb-NO" sz="2400">
              <a:cs typeface="Arial"/>
            </a:endParaRPr>
          </a:p>
          <a:p>
            <a:r>
              <a:rPr lang="nb-NO" b="0"/>
              <a:t>Alle oppgaver må sees i et </a:t>
            </a:r>
            <a:r>
              <a:rPr lang="nb-NO" b="0" u="sng"/>
              <a:t>24/7 perspektiv,</a:t>
            </a:r>
            <a:r>
              <a:rPr lang="nb-NO" b="0"/>
              <a:t> </a:t>
            </a:r>
          </a:p>
          <a:p>
            <a:pPr marL="342900" indent="-342900">
              <a:buFont typeface="Calibri"/>
              <a:buChar char="-"/>
            </a:pPr>
            <a:r>
              <a:rPr lang="nb-NO" b="0"/>
              <a:t>hvem gjør hva på hvilken arena? </a:t>
            </a:r>
            <a:endParaRPr lang="nb-NO" b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9E95AA-BA56-79C3-37A8-6D3DFD5B2D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186D-C448-430E-9481-E6F168AF410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143C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143C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30DB2C-1367-F24C-D455-E24D9916E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43D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strekker oss langt!</a:t>
            </a:r>
          </a:p>
        </p:txBody>
      </p:sp>
    </p:spTree>
    <p:extLst>
      <p:ext uri="{BB962C8B-B14F-4D97-AF65-F5344CB8AC3E}">
        <p14:creationId xmlns:p14="http://schemas.microsoft.com/office/powerpoint/2010/main" val="260668775"/>
      </p:ext>
    </p:extLst>
  </p:cSld>
  <p:clrMapOvr>
    <a:masterClrMapping/>
  </p:clrMapOvr>
</p:sld>
</file>

<file path=ppt/theme/theme1.xml><?xml version="1.0" encoding="utf-8"?>
<a:theme xmlns:a="http://schemas.openxmlformats.org/drawingml/2006/main" name="Molde kommune-tema">
  <a:themeElements>
    <a:clrScheme name="Molde kommune farger">
      <a:dk1>
        <a:srgbClr val="143C57"/>
      </a:dk1>
      <a:lt1>
        <a:srgbClr val="FFFFFF"/>
      </a:lt1>
      <a:dk2>
        <a:srgbClr val="595851"/>
      </a:dk2>
      <a:lt2>
        <a:srgbClr val="DBDBD3"/>
      </a:lt2>
      <a:accent1>
        <a:srgbClr val="B0C5E3"/>
      </a:accent1>
      <a:accent2>
        <a:srgbClr val="A27413"/>
      </a:accent2>
      <a:accent3>
        <a:srgbClr val="515936"/>
      </a:accent3>
      <a:accent4>
        <a:srgbClr val="FFC000"/>
      </a:accent4>
      <a:accent5>
        <a:srgbClr val="A83C37"/>
      </a:accent5>
      <a:accent6>
        <a:srgbClr val="B7BC20"/>
      </a:accent6>
      <a:hlink>
        <a:srgbClr val="00A2D9"/>
      </a:hlink>
      <a:folHlink>
        <a:srgbClr val="A83C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, helbilde forside.potx" id="{979EC6EF-7A89-45B5-B7A3-32A60A1B0CB6}" vid="{D8354D7E-C11F-468D-8412-CA82B13AB4B3}"/>
    </a:ext>
  </a:extLst>
</a:theme>
</file>

<file path=ppt/theme/theme2.xml><?xml version="1.0" encoding="utf-8"?>
<a:theme xmlns:a="http://schemas.openxmlformats.org/drawingml/2006/main" name="Molde-kommune-tema">
  <a:themeElements>
    <a:clrScheme name="Molde kommune farger">
      <a:dk1>
        <a:srgbClr val="143C57"/>
      </a:dk1>
      <a:lt1>
        <a:srgbClr val="FFFFFF"/>
      </a:lt1>
      <a:dk2>
        <a:srgbClr val="595851"/>
      </a:dk2>
      <a:lt2>
        <a:srgbClr val="DBDBD3"/>
      </a:lt2>
      <a:accent1>
        <a:srgbClr val="B0C5E3"/>
      </a:accent1>
      <a:accent2>
        <a:srgbClr val="A27413"/>
      </a:accent2>
      <a:accent3>
        <a:srgbClr val="515936"/>
      </a:accent3>
      <a:accent4>
        <a:srgbClr val="FFC000"/>
      </a:accent4>
      <a:accent5>
        <a:srgbClr val="A83C37"/>
      </a:accent5>
      <a:accent6>
        <a:srgbClr val="B7BC20"/>
      </a:accent6>
      <a:hlink>
        <a:srgbClr val="00A2D9"/>
      </a:hlink>
      <a:folHlink>
        <a:srgbClr val="A83C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de_kommune-mal_2020-5" id="{98230D4C-7C28-A147-8660-23B7FE0DA51A}" vid="{58B92B9C-6F63-834B-BA84-3582820EECF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d31593-3d38-4040-867f-9507cf134916">
      <UserInfo>
        <DisplayName>Vassgård, Oddrun Marie Solli</DisplayName>
        <AccountId>32</AccountId>
        <AccountType/>
      </UserInfo>
      <UserInfo>
        <DisplayName>Thalén, Tanja</DisplayName>
        <AccountId>39</AccountId>
        <AccountType/>
      </UserInfo>
    </SharedWithUsers>
    <TaxCatchAll xmlns="36c475c8-cd8c-4337-81b1-187c76cea6b9" xsi:nil="true"/>
    <lcf76f155ced4ddcb4097134ff3c332f xmlns="4fe72ec1-2335-49f3-8608-6207fbdd92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F396837E6B9D48B886453896ABF950" ma:contentTypeVersion="17" ma:contentTypeDescription="Opprett et nytt dokument." ma:contentTypeScope="" ma:versionID="3383688302e49d8dddfb1d8968828934">
  <xsd:schema xmlns:xsd="http://www.w3.org/2001/XMLSchema" xmlns:xs="http://www.w3.org/2001/XMLSchema" xmlns:p="http://schemas.microsoft.com/office/2006/metadata/properties" xmlns:ns2="4fe72ec1-2335-49f3-8608-6207fbdd929e" xmlns:ns3="b6d31593-3d38-4040-867f-9507cf134916" xmlns:ns4="36c475c8-cd8c-4337-81b1-187c76cea6b9" targetNamespace="http://schemas.microsoft.com/office/2006/metadata/properties" ma:root="true" ma:fieldsID="67b46b9bf07fa6aa74c57dc0db33184f" ns2:_="" ns3:_="" ns4:_="">
    <xsd:import namespace="4fe72ec1-2335-49f3-8608-6207fbdd929e"/>
    <xsd:import namespace="b6d31593-3d38-4040-867f-9507cf134916"/>
    <xsd:import namespace="36c475c8-cd8c-4337-81b1-187c76cea6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72ec1-2335-49f3-8608-6207fbdd9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4073ceda-ff36-48f1-a188-2384c79bf4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31593-3d38-4040-867f-9507cf134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75c8-cd8c-4337-81b1-187c76cea6b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2d0d672-2d39-4bce-9190-ff46721bae94}" ma:internalName="TaxCatchAll" ma:showField="CatchAllData" ma:web="b6d31593-3d38-4040-867f-9507cf134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075D5-99CE-4E9D-8E54-E69487E0D584}">
  <ds:schemaRefs>
    <ds:schemaRef ds:uri="b6d31593-3d38-4040-867f-9507cf134916"/>
    <ds:schemaRef ds:uri="http://schemas.microsoft.com/office/2006/documentManagement/types"/>
    <ds:schemaRef ds:uri="http://schemas.microsoft.com/office/2006/metadata/properties"/>
    <ds:schemaRef ds:uri="http://purl.org/dc/elements/1.1/"/>
    <ds:schemaRef ds:uri="4fe72ec1-2335-49f3-8608-6207fbdd929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6c475c8-cd8c-4337-81b1-187c76cea6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01BB6F-D0E8-488B-A8CA-E70CB36A7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72ec1-2335-49f3-8608-6207fbdd929e"/>
    <ds:schemaRef ds:uri="b6d31593-3d38-4040-867f-9507cf134916"/>
    <ds:schemaRef ds:uri="36c475c8-cd8c-4337-81b1-187c76cea6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2A7896-8388-4CB3-8A88-E781FA886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Microsoft Office PowerPoint</Application>
  <PresentationFormat>Widescreen</PresentationFormat>
  <Paragraphs>315</Paragraphs>
  <Slides>23</Slides>
  <Notes>22</Notes>
  <HiddenSlides>0</HiddenSlides>
  <MMClips>1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arial</vt:lpstr>
      <vt:lpstr>arial</vt:lpstr>
      <vt:lpstr>Arial Halvfet</vt:lpstr>
      <vt:lpstr>Calibri</vt:lpstr>
      <vt:lpstr>euclidcircularb</vt:lpstr>
      <vt:lpstr>plus-jakarta-sans</vt:lpstr>
      <vt:lpstr>Roboto</vt:lpstr>
      <vt:lpstr>Molde kommune-tema</vt:lpstr>
      <vt:lpstr>Molde-kommune-tema</vt:lpstr>
      <vt:lpstr>Velferdsteknologi til barn og unge  Erfaringer med helhetlig tjenestemodell   </vt:lpstr>
      <vt:lpstr>Bakgrunn</vt:lpstr>
      <vt:lpstr>PowerPoint-presentasjon</vt:lpstr>
      <vt:lpstr>Tverrfaglig og tverrsektorielt samarbeid og forankring</vt:lpstr>
      <vt:lpstr> Prosjektets mål: </vt:lpstr>
      <vt:lpstr>PowerPoint-presentasjon</vt:lpstr>
      <vt:lpstr>PowerPoint-presentasjon</vt:lpstr>
      <vt:lpstr>Sentrale oppgaver – hvem gjør hva?</vt:lpstr>
      <vt:lpstr>Kartleggingsmøter med ulike tjenester</vt:lpstr>
      <vt:lpstr>Spørreundersøkelse hjelpemidler </vt:lpstr>
      <vt:lpstr>PowerPoint-presentasjon</vt:lpstr>
      <vt:lpstr>PowerPoint-presentasjon</vt:lpstr>
      <vt:lpstr>Kompleksiteten ved arbeid med barn og unge</vt:lpstr>
      <vt:lpstr>Prosedyrer for oppfølging av teknologi</vt:lpstr>
      <vt:lpstr>Vedlikehold og videreutvikling av tjenesten</vt:lpstr>
      <vt:lpstr>PowerPoint-presentasjon</vt:lpstr>
      <vt:lpstr>IT-drift</vt:lpstr>
      <vt:lpstr>ROR-IKT</vt:lpstr>
      <vt:lpstr>PowerPoint-presentasjon</vt:lpstr>
      <vt:lpstr>Forankring</vt:lpstr>
      <vt:lpstr>Forankring </vt:lpstr>
      <vt:lpstr>Systematisering nytter</vt:lpstr>
      <vt:lpstr>Gevinster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Vitalii Ikoev</dc:creator>
  <cp:lastModifiedBy>Thalén, Tanja</cp:lastModifiedBy>
  <cp:revision>4</cp:revision>
  <cp:lastPrinted>2024-04-23T10:48:11Z</cp:lastPrinted>
  <dcterms:created xsi:type="dcterms:W3CDTF">2024-04-15T06:46:57Z</dcterms:created>
  <dcterms:modified xsi:type="dcterms:W3CDTF">2024-05-31T12:16:41Z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0x0101008CF396837E6B9D48B886453896ABF950</vt:lpwstr>
  </property>
  <property fmtid="{D5CDD505-2E9C-101B-9397-08002B2CF9AE}" pid="3" name="MediaServiceImageTags">
    <vt:lpwstr/>
  </property>
</Properties>
</file>