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45"/>
  </p:handoutMasterIdLst>
  <p:sldIdLst>
    <p:sldId id="256" r:id="rId5"/>
    <p:sldId id="283" r:id="rId6"/>
    <p:sldId id="284" r:id="rId7"/>
    <p:sldId id="281" r:id="rId8"/>
    <p:sldId id="305" r:id="rId9"/>
    <p:sldId id="306" r:id="rId10"/>
    <p:sldId id="307" r:id="rId11"/>
    <p:sldId id="257" r:id="rId12"/>
    <p:sldId id="258" r:id="rId13"/>
    <p:sldId id="259" r:id="rId14"/>
    <p:sldId id="261" r:id="rId15"/>
    <p:sldId id="263" r:id="rId16"/>
    <p:sldId id="260" r:id="rId17"/>
    <p:sldId id="274" r:id="rId18"/>
    <p:sldId id="264" r:id="rId19"/>
    <p:sldId id="265" r:id="rId20"/>
    <p:sldId id="266" r:id="rId21"/>
    <p:sldId id="275" r:id="rId22"/>
    <p:sldId id="288" r:id="rId23"/>
    <p:sldId id="289" r:id="rId24"/>
    <p:sldId id="290" r:id="rId25"/>
    <p:sldId id="291" r:id="rId26"/>
    <p:sldId id="292" r:id="rId27"/>
    <p:sldId id="293" r:id="rId28"/>
    <p:sldId id="294" r:id="rId29"/>
    <p:sldId id="295" r:id="rId30"/>
    <p:sldId id="296" r:id="rId31"/>
    <p:sldId id="297" r:id="rId32"/>
    <p:sldId id="298" r:id="rId33"/>
    <p:sldId id="304" r:id="rId34"/>
    <p:sldId id="299" r:id="rId35"/>
    <p:sldId id="267" r:id="rId36"/>
    <p:sldId id="268" r:id="rId37"/>
    <p:sldId id="269" r:id="rId38"/>
    <p:sldId id="282" r:id="rId39"/>
    <p:sldId id="300" r:id="rId40"/>
    <p:sldId id="285" r:id="rId41"/>
    <p:sldId id="301" r:id="rId42"/>
    <p:sldId id="308" r:id="rId43"/>
    <p:sldId id="302" r:id="rId44"/>
  </p:sldIdLst>
  <p:sldSz cx="12192000" cy="6858000"/>
  <p:notesSz cx="6886575" cy="10017125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237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183" cy="50259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900799" y="0"/>
            <a:ext cx="2984183" cy="502596"/>
          </a:xfrm>
          <a:prstGeom prst="rect">
            <a:avLst/>
          </a:prstGeom>
        </p:spPr>
        <p:txBody>
          <a:bodyPr vert="horz" lIns="96588" tIns="48294" rIns="96588" bIns="48294" rtlCol="0"/>
          <a:lstStyle>
            <a:lvl1pPr algn="r">
              <a:defRPr sz="1300"/>
            </a:lvl1pPr>
          </a:lstStyle>
          <a:p>
            <a:fld id="{127A2A9C-8D29-40F6-A878-A5EBF29B471F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514531"/>
            <a:ext cx="2984183" cy="502595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l">
              <a:defRPr sz="13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900799" y="9514531"/>
            <a:ext cx="2984183" cy="502595"/>
          </a:xfrm>
          <a:prstGeom prst="rect">
            <a:avLst/>
          </a:prstGeom>
        </p:spPr>
        <p:txBody>
          <a:bodyPr vert="horz" lIns="96588" tIns="48294" rIns="96588" bIns="48294" rtlCol="0" anchor="b"/>
          <a:lstStyle>
            <a:lvl1pPr algn="r">
              <a:defRPr sz="1300"/>
            </a:lvl1pPr>
          </a:lstStyle>
          <a:p>
            <a:fld id="{F1D1B3BD-C97C-4BC6-B807-E06C58652A6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984282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17353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63475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50469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9509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16401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228410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36175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27270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95293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991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6181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8380A7-96F4-4CFF-ACC3-9429744EAA81}" type="datetimeFigureOut">
              <a:rPr lang="nb-NO" smtClean="0"/>
              <a:t>17.06.2024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D689B0-E847-4D81-B04D-50E2C85D929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09897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cid:90b0d345-a93e-45f1-a830-e37096b0db42@NORP279.PROD.OUTLOOK.COM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helsedirektoratet.no/veiledere/samarbeidsavtaler-mellom-kommuner-og-helseforetak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Samarbeidsavtalen mellom HMR HF og kommuner  i Møre og Romsdal 2025-2028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/>
              <a:t>Stian Endresen</a:t>
            </a:r>
          </a:p>
          <a:p>
            <a:r>
              <a:rPr lang="nb-NO" dirty="0"/>
              <a:t>Spesialist i samfunnsmedisin og spesialist i allmennmedisin</a:t>
            </a:r>
          </a:p>
          <a:p>
            <a:endParaRPr lang="nb-NO" dirty="0"/>
          </a:p>
          <a:p>
            <a:r>
              <a:rPr lang="nb-NO" dirty="0"/>
              <a:t>«Leder av forhandlingsutvalget» </a:t>
            </a:r>
          </a:p>
        </p:txBody>
      </p:sp>
    </p:spTree>
    <p:extLst>
      <p:ext uri="{BB962C8B-B14F-4D97-AF65-F5344CB8AC3E}">
        <p14:creationId xmlns:p14="http://schemas.microsoft.com/office/powerpoint/2010/main" val="37938983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Lovgrunnlaget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086808" y="2375953"/>
            <a:ext cx="7606623" cy="3052095"/>
          </a:xfrm>
        </p:spPr>
        <p:txBody>
          <a:bodyPr/>
          <a:lstStyle/>
          <a:p>
            <a:r>
              <a:rPr lang="nb-NO" dirty="0"/>
              <a:t>Lov om kommunal helse- og omsorgstjeneste paragraf 6-1</a:t>
            </a:r>
          </a:p>
          <a:p>
            <a:r>
              <a:rPr lang="nb-NO" dirty="0"/>
              <a:t>Spesialisthelsetjenestelovens paragraf 2-1</a:t>
            </a:r>
          </a:p>
          <a:p>
            <a:r>
              <a:rPr lang="nb-NO" dirty="0"/>
              <a:t>Kommunestyre skal selv inngå avtale med helseforetak.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975379" y="-61896"/>
            <a:ext cx="8819275" cy="320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pic>
        <p:nvPicPr>
          <p:cNvPr id="1025" name="Picture 1" descr="cid:90b0d345-a93e-45f1-a830-e37096b0db42@NORP279.PROD.OUTLOOK.COM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870" y="1501642"/>
            <a:ext cx="3219061" cy="5095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1565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b="1" dirty="0"/>
              <a:t>Lovgrunnlag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Gammel avtale gjelder til  ny avtale er inngått </a:t>
            </a:r>
          </a:p>
          <a:p>
            <a:r>
              <a:rPr lang="nb-NO" b="1" dirty="0"/>
              <a:t>Pålagt å ha avtale  </a:t>
            </a:r>
          </a:p>
          <a:p>
            <a:r>
              <a:rPr lang="nb-NO" b="1" dirty="0"/>
              <a:t>1 års oppsigelse </a:t>
            </a:r>
          </a:p>
        </p:txBody>
      </p:sp>
    </p:spTree>
    <p:extLst>
      <p:ext uri="{BB962C8B-B14F-4D97-AF65-F5344CB8AC3E}">
        <p14:creationId xmlns:p14="http://schemas.microsoft.com/office/powerpoint/2010/main" val="595516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Historikk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Avtale fra 2015 hadde 1 hovedavtale og 13 delavtaler . </a:t>
            </a:r>
          </a:p>
          <a:p>
            <a:r>
              <a:rPr lang="nb-NO" dirty="0"/>
              <a:t>Avtalene var på 54 sider (Ble nesten «halvert» ved forhandlingene i 2021).</a:t>
            </a:r>
          </a:p>
          <a:p>
            <a:r>
              <a:rPr lang="nb-NO" dirty="0"/>
              <a:t>Avtale fra 2021 har 1 hovedavtale og 6 delavtaler.</a:t>
            </a:r>
          </a:p>
          <a:p>
            <a:r>
              <a:rPr lang="nb-NO" dirty="0"/>
              <a:t>Revidert avtale 2025 har 1 hovedavtale og 6 delavtaler . </a:t>
            </a:r>
          </a:p>
        </p:txBody>
      </p:sp>
    </p:spTree>
    <p:extLst>
      <p:ext uri="{BB962C8B-B14F-4D97-AF65-F5344CB8AC3E}">
        <p14:creationId xmlns:p14="http://schemas.microsoft.com/office/powerpoint/2010/main" val="25852682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Forhandlingsutvalget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20770"/>
            <a:ext cx="5332339" cy="6367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2357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Nynorsk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Dialog med «Norsk språkråd» om at en kan ha avtalen på en målform og nynorsk blir nå den valgte målform . Dagens avtale er på bokmål.  Det er SSU i Helsefelleskap Møre og Romsdal som har vedtatt målform for avtalen. </a:t>
            </a:r>
          </a:p>
        </p:txBody>
      </p:sp>
    </p:spTree>
    <p:extLst>
      <p:ext uri="{BB962C8B-B14F-4D97-AF65-F5344CB8AC3E}">
        <p14:creationId xmlns:p14="http://schemas.microsoft.com/office/powerpoint/2010/main" val="29444645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Hva har vært et viktig spørsmålet ?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4800" dirty="0"/>
              <a:t>Skal avtalen være «tett opp til» gjeldende forskrifter og lovverk eller skal hver av partene ha «mange særvilkår» som ligger langt fra gjeldende forskrift?</a:t>
            </a:r>
          </a:p>
          <a:p>
            <a:r>
              <a:rPr lang="nb-NO" sz="4800" dirty="0"/>
              <a:t>En har valgt å prøve å «nærme oss lov og forskrift». </a:t>
            </a:r>
          </a:p>
        </p:txBody>
      </p:sp>
    </p:spTree>
    <p:extLst>
      <p:ext uri="{BB962C8B-B14F-4D97-AF65-F5344CB8AC3E}">
        <p14:creationId xmlns:p14="http://schemas.microsoft.com/office/powerpoint/2010/main" val="2678076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Nasjonal veileder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Revidert veileder kom i 2023 (ny)</a:t>
            </a:r>
          </a:p>
          <a:p>
            <a:r>
              <a:rPr lang="nb-NO" dirty="0">
                <a:hlinkClick r:id="rId2"/>
              </a:rPr>
              <a:t>Samarbeidsavtaler mellom kommuner og helseforetak – Helsedirektoratet</a:t>
            </a:r>
            <a:endParaRPr lang="nb-NO" dirty="0"/>
          </a:p>
          <a:p>
            <a:r>
              <a:rPr lang="nb-NO" dirty="0"/>
              <a:t>En har gjort noen tilpassinger for å komme tett opp til denne veilederen. </a:t>
            </a:r>
          </a:p>
        </p:txBody>
      </p:sp>
    </p:spTree>
    <p:extLst>
      <p:ext uri="{BB962C8B-B14F-4D97-AF65-F5344CB8AC3E}">
        <p14:creationId xmlns:p14="http://schemas.microsoft.com/office/powerpoint/2010/main" val="1980690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I Helse midt har vi 3 avtaler .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25625"/>
            <a:ext cx="5864525" cy="4351338"/>
          </a:xfrm>
        </p:spPr>
        <p:txBody>
          <a:bodyPr/>
          <a:lstStyle/>
          <a:p>
            <a:r>
              <a:rPr lang="nb-NO" dirty="0"/>
              <a:t>Skal vi «legge vår avtale» nær de andre eller skal vi i Møre og Romsdal ha en egen avtale «bygd opp på vår egen måte» . </a:t>
            </a:r>
          </a:p>
          <a:p>
            <a:r>
              <a:rPr lang="nb-NO" dirty="0"/>
              <a:t>En har valgt å bygge på vår egen avtale. </a:t>
            </a:r>
          </a:p>
        </p:txBody>
      </p:sp>
      <p:pic>
        <p:nvPicPr>
          <p:cNvPr id="2050" name="Picture 2" descr="d9e567ff-b0c1-4f19-b19a-08b562610446@NORP27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4122" y="1524756"/>
            <a:ext cx="4217853" cy="495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2456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Forhandlingsmøter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Gjennomført oppstartsmøte og 11 forhandlingsmøter der 4 av forhandlingsmøtene har vært over 2 dager.  </a:t>
            </a:r>
          </a:p>
          <a:p>
            <a:r>
              <a:rPr lang="nb-NO" dirty="0"/>
              <a:t>Første møte i mars 2023 og siste møte i februar 2024.</a:t>
            </a:r>
          </a:p>
        </p:txBody>
      </p:sp>
    </p:spTree>
    <p:extLst>
      <p:ext uri="{BB962C8B-B14F-4D97-AF65-F5344CB8AC3E}">
        <p14:creationId xmlns:p14="http://schemas.microsoft.com/office/powerpoint/2010/main" val="4134196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>
                <a:sym typeface="Wingdings" panose="05000000000000000000" pitchFamily="2" charset="2"/>
              </a:rPr>
              <a:t></a:t>
            </a:r>
            <a:r>
              <a:rPr lang="nb-NO" dirty="0"/>
              <a:t>Oversikt over vesentlige endringer: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1)   </a:t>
            </a:r>
            <a:r>
              <a:rPr lang="nn-NO" dirty="0"/>
              <a:t>Avtalen har blitt omsett frå bokmål til nynorsk. Dette i samsvar   med vedtak i SSU. </a:t>
            </a:r>
          </a:p>
          <a:p>
            <a:pPr marL="0" indent="0">
              <a:buNone/>
            </a:pPr>
            <a:r>
              <a:rPr lang="nb-NO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502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199" y="323561"/>
            <a:ext cx="9378143" cy="1438737"/>
          </a:xfrm>
        </p:spPr>
        <p:txBody>
          <a:bodyPr>
            <a:normAutofit fontScale="90000"/>
          </a:bodyPr>
          <a:lstStyle/>
          <a:p>
            <a:pPr algn="ctr"/>
            <a:r>
              <a:rPr lang="nb-NO" dirty="0"/>
              <a:t/>
            </a:r>
            <a:br>
              <a:rPr lang="nb-NO" dirty="0"/>
            </a:br>
            <a:r>
              <a:rPr lang="nb-NO" sz="3100" dirty="0"/>
              <a:t> Samarbeidsavtale </a:t>
            </a:r>
            <a:br>
              <a:rPr lang="nb-NO" sz="3100" dirty="0"/>
            </a:br>
            <a:r>
              <a:rPr lang="nn-NO" sz="3100" dirty="0"/>
              <a:t>mellom kommunane i Møre og Romsdal </a:t>
            </a:r>
            <a:br>
              <a:rPr lang="nn-NO" sz="3100" dirty="0"/>
            </a:br>
            <a:r>
              <a:rPr lang="nb-NO" sz="3100" dirty="0"/>
              <a:t>og Helse Møre og Romsdal HF </a:t>
            </a:r>
            <a:br>
              <a:rPr lang="nb-NO" sz="3100" dirty="0"/>
            </a:br>
            <a:r>
              <a:rPr lang="nb-NO" sz="3100" dirty="0"/>
              <a:t>Gjeldende fra 01.01.2025 </a:t>
            </a: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68882" y="2111433"/>
            <a:ext cx="3116775" cy="4160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9104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Delavtaler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2)   </a:t>
            </a:r>
          </a:p>
          <a:p>
            <a:r>
              <a:rPr lang="nn-NO" dirty="0"/>
              <a:t>I utkastet har delavtalane fått ein likare struktur, hovudsakleg ei kortare og meir konsis form på delavtalane.</a:t>
            </a:r>
          </a:p>
          <a:p>
            <a:r>
              <a:rPr lang="nn-NO" dirty="0"/>
              <a:t> Ein del føresegner som berre er til rein informasjon er teken ut for å korte ned teksten.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30679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Den nye veilederen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3) </a:t>
            </a:r>
            <a:r>
              <a:rPr lang="nn-NO" dirty="0"/>
              <a:t> Det er gjort nokre tilpassingar til helsedirektoratet sin rettleiar for samarbeidsavtaler i helsefellesskap, seinast oppdatert i juni 2023.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708880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Antall faglige samarbeidsutvalg (FSU)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/>
              <a:t>4)</a:t>
            </a:r>
          </a:p>
          <a:p>
            <a:r>
              <a:rPr lang="nn-NO" dirty="0"/>
              <a:t>Faglege samarbeidsutval (FSU) vert foreslått redusert frå 12 til 6 utval. Dette er den største strukturelle endringa som vert foreslått, og som høyringsinstansane gjerne må uttale seg spesielt om. Desse faglege samarbeidsutvala vert foreslått nedlagt; </a:t>
            </a:r>
          </a:p>
          <a:p>
            <a:pPr marL="0" indent="0">
              <a:buNone/>
            </a:pPr>
            <a:r>
              <a:rPr lang="nb-NO" dirty="0"/>
              <a:t> FSU for rehabilitering, </a:t>
            </a:r>
          </a:p>
          <a:p>
            <a:pPr marL="0" indent="0">
              <a:buNone/>
            </a:pPr>
            <a:r>
              <a:rPr lang="nb-NO" dirty="0"/>
              <a:t> FSU for </a:t>
            </a:r>
            <a:r>
              <a:rPr lang="nb-NO" dirty="0" err="1"/>
              <a:t>vaksenhabilitering</a:t>
            </a:r>
            <a:r>
              <a:rPr lang="nb-NO" dirty="0"/>
              <a:t>, </a:t>
            </a:r>
          </a:p>
          <a:p>
            <a:pPr marL="0" indent="0">
              <a:buNone/>
            </a:pPr>
            <a:r>
              <a:rPr lang="nb-NO" dirty="0"/>
              <a:t> FSU for kunnskapsoverføring, forsking og utdanning, </a:t>
            </a:r>
          </a:p>
          <a:p>
            <a:pPr marL="0" indent="0">
              <a:buNone/>
            </a:pPr>
            <a:r>
              <a:rPr lang="nb-NO" dirty="0"/>
              <a:t> FSU for digitale </a:t>
            </a:r>
            <a:r>
              <a:rPr lang="nb-NO" dirty="0" err="1"/>
              <a:t>helsetenester</a:t>
            </a:r>
            <a:r>
              <a:rPr lang="nb-NO" dirty="0"/>
              <a:t> og </a:t>
            </a:r>
            <a:r>
              <a:rPr lang="nb-NO" dirty="0" err="1"/>
              <a:t>eHelse</a:t>
            </a:r>
            <a:r>
              <a:rPr lang="nb-NO" dirty="0"/>
              <a:t> og </a:t>
            </a:r>
          </a:p>
          <a:p>
            <a:pPr marL="0" indent="0">
              <a:buNone/>
            </a:pPr>
            <a:r>
              <a:rPr lang="nb-NO" dirty="0"/>
              <a:t> FSU for </a:t>
            </a:r>
            <a:r>
              <a:rPr lang="nb-NO" dirty="0" err="1"/>
              <a:t>helsefremmande</a:t>
            </a:r>
            <a:r>
              <a:rPr lang="nb-NO" dirty="0"/>
              <a:t> og </a:t>
            </a:r>
            <a:r>
              <a:rPr lang="nb-NO" dirty="0" err="1"/>
              <a:t>førebyggande</a:t>
            </a:r>
            <a:r>
              <a:rPr lang="nb-NO" dirty="0"/>
              <a:t> helsearbeid.</a:t>
            </a:r>
          </a:p>
          <a:p>
            <a:pPr marL="0" indent="0">
              <a:buNone/>
            </a:pPr>
            <a:r>
              <a:rPr lang="nb-NO" dirty="0"/>
              <a:t> (FSU Akuttutvalg og FSU beredskap slås sammen)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111663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/>
              <a:t>Bakgrunnen for forslaget om redusere ant FSU: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n-NO" dirty="0"/>
              <a:t> Å </a:t>
            </a:r>
            <a:r>
              <a:rPr lang="nn-NO" b="1" dirty="0"/>
              <a:t>minske ressursbruk </a:t>
            </a:r>
            <a:r>
              <a:rPr lang="nn-NO" dirty="0"/>
              <a:t>knytt til møteverksemd. </a:t>
            </a:r>
          </a:p>
          <a:p>
            <a:r>
              <a:rPr lang="nn-NO" dirty="0"/>
              <a:t>Utvala som vert vidareført til får utvida ansvar. </a:t>
            </a:r>
          </a:p>
          <a:p>
            <a:r>
              <a:rPr lang="nn-NO" dirty="0"/>
              <a:t>Nokre fagutval er i praksis </a:t>
            </a:r>
            <a:r>
              <a:rPr lang="nn-NO" b="1" dirty="0"/>
              <a:t>erstatta av samhandling i andre fora </a:t>
            </a:r>
            <a:r>
              <a:rPr lang="nn-NO" dirty="0"/>
              <a:t>utanfor denne strukturen. </a:t>
            </a:r>
          </a:p>
          <a:p>
            <a:r>
              <a:rPr lang="nn-NO" dirty="0"/>
              <a:t>Forhandlingsutvalet ønsker at </a:t>
            </a:r>
            <a:r>
              <a:rPr lang="nn-NO" b="1" dirty="0"/>
              <a:t>IKT-utvalet sine oppgåver </a:t>
            </a:r>
            <a:r>
              <a:rPr lang="nn-NO" dirty="0"/>
              <a:t>i Helsefellesskapet med fordel bør verte </a:t>
            </a:r>
            <a:r>
              <a:rPr lang="nn-NO" b="1" dirty="0"/>
              <a:t>vareteke gjennom alle fagutvala sitt arbeid </a:t>
            </a:r>
            <a:r>
              <a:rPr lang="nn-NO" dirty="0"/>
              <a:t>og handlingsplanar, samtidig som konkrete samarbeidsprosjekt (t.d. </a:t>
            </a:r>
            <a:r>
              <a:rPr lang="nn-NO" dirty="0" err="1"/>
              <a:t>Helseplattformen</a:t>
            </a:r>
            <a:r>
              <a:rPr lang="nn-NO" dirty="0"/>
              <a:t>) uansett vert følgd opp i andre fora.</a:t>
            </a:r>
          </a:p>
          <a:p>
            <a:r>
              <a:rPr lang="nn-NO" dirty="0"/>
              <a:t> Fagutval for forsking og utdanning vert like eins foreslått lagt ned, då samarbeidet her i stor utstrekning vert vareteke av andre nettverk, t.d. samarbeidsorganet mellom utdanningsinstitusjonane og helseføretaket, der også kommunane kan inviterast inn. </a:t>
            </a:r>
          </a:p>
          <a:p>
            <a:r>
              <a:rPr lang="nn-NO" b="1" dirty="0"/>
              <a:t>Førebygging og helsefremming, rehabilitering og </a:t>
            </a:r>
            <a:r>
              <a:rPr lang="nn-NO" b="1" dirty="0" err="1"/>
              <a:t>voksenhabilitering</a:t>
            </a:r>
            <a:r>
              <a:rPr lang="nn-NO" b="1" dirty="0"/>
              <a:t> er viktige fagområde som bør få fokus i fagutvala som vert vidareført</a:t>
            </a:r>
            <a:r>
              <a:rPr lang="nn-NO" dirty="0"/>
              <a:t>. Forhandlingsutvalet ser det som formålstenleg at det vert jobba meir spesifikt med desse fagområda for dei prioriterte pasientgruppene i staden for ei meir generell tilnærming.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28279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 6 fagutvalg for 2025-2028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nn-NO" dirty="0"/>
          </a:p>
          <a:p>
            <a:r>
              <a:rPr lang="nb-NO" dirty="0"/>
              <a:t> FSU for barn og unge </a:t>
            </a:r>
          </a:p>
          <a:p>
            <a:r>
              <a:rPr lang="nb-NO" dirty="0"/>
              <a:t>FSU for psykisk helse og rus </a:t>
            </a:r>
          </a:p>
          <a:p>
            <a:r>
              <a:rPr lang="nb-NO" dirty="0"/>
              <a:t> FSU for kronisk </a:t>
            </a:r>
            <a:r>
              <a:rPr lang="nb-NO" dirty="0" err="1"/>
              <a:t>multisjuke</a:t>
            </a:r>
            <a:r>
              <a:rPr lang="nb-NO" dirty="0"/>
              <a:t> og </a:t>
            </a:r>
            <a:r>
              <a:rPr lang="nb-NO" dirty="0" err="1"/>
              <a:t>skrøpelege</a:t>
            </a:r>
            <a:r>
              <a:rPr lang="nb-NO" dirty="0"/>
              <a:t> eldre </a:t>
            </a:r>
          </a:p>
          <a:p>
            <a:r>
              <a:rPr lang="nb-NO" dirty="0"/>
              <a:t>FSU for svangerskap, fødsel og barselomsorg </a:t>
            </a:r>
          </a:p>
          <a:p>
            <a:r>
              <a:rPr lang="nb-NO" dirty="0"/>
              <a:t> FSU for </a:t>
            </a:r>
            <a:r>
              <a:rPr lang="nb-NO" dirty="0" err="1"/>
              <a:t>behandlarsamarbeid</a:t>
            </a:r>
            <a:r>
              <a:rPr lang="nb-NO" dirty="0"/>
              <a:t> og samarbeidsordning for </a:t>
            </a:r>
            <a:r>
              <a:rPr lang="nb-NO" dirty="0" err="1"/>
              <a:t>spesialisthelsetenesta</a:t>
            </a:r>
            <a:r>
              <a:rPr lang="nb-NO" dirty="0"/>
              <a:t> og </a:t>
            </a:r>
            <a:r>
              <a:rPr lang="nb-NO" dirty="0" err="1"/>
              <a:t>fastlegane</a:t>
            </a:r>
            <a:r>
              <a:rPr lang="nb-NO" dirty="0"/>
              <a:t> </a:t>
            </a:r>
          </a:p>
          <a:p>
            <a:r>
              <a:rPr lang="nb-NO" dirty="0"/>
              <a:t> FSU for akuttmedisinsk kjede og helseberedskap </a:t>
            </a:r>
          </a:p>
          <a:p>
            <a:endParaRPr lang="nb-NO" dirty="0"/>
          </a:p>
          <a:p>
            <a:pPr marL="0" indent="0">
              <a:buNone/>
            </a:pPr>
            <a:r>
              <a:rPr lang="nn-NO" dirty="0">
                <a:sym typeface="Wingdings" panose="05000000000000000000" pitchFamily="2" charset="2"/>
              </a:rPr>
              <a:t></a:t>
            </a:r>
            <a:r>
              <a:rPr lang="nn-NO" dirty="0"/>
              <a:t>Det vert i avtalen presisert at andre faglege samarbeidsutval kan etablerast av SSU ved behov.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3285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Lokale samhandlingsutvalg (LSU)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b-NO" dirty="0"/>
              <a:t>Reduksjon av «Lokale </a:t>
            </a:r>
            <a:r>
              <a:rPr lang="nb-NO" dirty="0" err="1"/>
              <a:t>samarbeidsutval</a:t>
            </a:r>
            <a:r>
              <a:rPr lang="nb-NO" dirty="0"/>
              <a:t>» (LSU) fra fire til tre.</a:t>
            </a:r>
          </a:p>
          <a:p>
            <a:r>
              <a:rPr lang="nb-NO" dirty="0"/>
              <a:t> Som følge av sammenslåing av Kristiansund og Molde sjukehus til Sjukehuset Nordmøre og Romsdal (SNR) vert det også foreslått en sammenslåing av </a:t>
            </a:r>
            <a:r>
              <a:rPr lang="nb-NO" dirty="0" err="1"/>
              <a:t>LSUene</a:t>
            </a:r>
            <a:r>
              <a:rPr lang="nb-NO" dirty="0"/>
              <a:t> til det nye sjukehusområdet. </a:t>
            </a:r>
          </a:p>
          <a:p>
            <a:r>
              <a:rPr lang="nb-NO" dirty="0"/>
              <a:t>For å sikre tettere samarbeid mellom LSU Volda og Ålesund vert det foreslått at sjukehusområda har obligatoriske fellesmøte (</a:t>
            </a:r>
            <a:r>
              <a:rPr lang="nb-NO" dirty="0" err="1"/>
              <a:t>Jmf</a:t>
            </a:r>
            <a:r>
              <a:rPr lang="nb-NO" dirty="0"/>
              <a:t> erfaringer fra SNR område). </a:t>
            </a:r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7297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Oppgavene til utvalgene: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n-NO" dirty="0"/>
              <a:t>5) Oppgåvene til dei ulike utvala er forsøkt spissa og tydeleggjort.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649704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Ved uenighet (Hovedavtale </a:t>
            </a:r>
            <a:r>
              <a:rPr lang="nb-NO" dirty="0" err="1"/>
              <a:t>pkt</a:t>
            </a:r>
            <a:r>
              <a:rPr lang="nb-NO" dirty="0"/>
              <a:t> 8.2)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n-NO" dirty="0"/>
              <a:t>7)</a:t>
            </a:r>
          </a:p>
          <a:p>
            <a:r>
              <a:rPr lang="nn-NO" dirty="0"/>
              <a:t>Lokal tvisteløysingsnemnd er foreslått fjerna i hovudavtalen pkt. 8.2. </a:t>
            </a:r>
          </a:p>
          <a:p>
            <a:r>
              <a:rPr lang="nn-NO" dirty="0"/>
              <a:t>Utkastet legg opp til at tvistar om samarbeidsavtalen vert løyst gjennom dialog og forhandlingar mellom partane, eller alternativt gjennom avgjerd hos Helsedirektoratets nasjonale tvisteløysingsnemnd for helsesektoren. </a:t>
            </a:r>
          </a:p>
          <a:p>
            <a:r>
              <a:rPr lang="nn-NO" dirty="0"/>
              <a:t>Ei lokal nemnd vert rekna som overflødig og forsinkande for avklaring av eventuelle tvistar.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35849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b-NO" sz="9600" dirty="0"/>
              <a:t>Delavtalene 1-6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594642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Delavtale 1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n-NO" dirty="0"/>
              <a:t>Forhandlingsutvalet har drøfta nye vilkår for samhandlinga rundt utskrivingsklare pasientar som er regulert i dagens delavtale 1, men har ikkje kome til eit samlande forslag på dette området. </a:t>
            </a:r>
          </a:p>
          <a:p>
            <a:r>
              <a:rPr lang="nn-NO" dirty="0"/>
              <a:t>På grunn av partane sine ulike posisjonar rundt dei økonomiske vilkåra, meiner </a:t>
            </a:r>
            <a:r>
              <a:rPr lang="nn-NO" b="1" i="1" u="sng" dirty="0"/>
              <a:t>eit samla utval </a:t>
            </a:r>
            <a:r>
              <a:rPr lang="nn-NO" dirty="0"/>
              <a:t>at </a:t>
            </a:r>
            <a:r>
              <a:rPr lang="nn-NO" b="1" dirty="0"/>
              <a:t>eksisterande delavtale 1 bør vidareførast i ny avtaleperiode. </a:t>
            </a:r>
            <a:r>
              <a:rPr lang="nn-NO" dirty="0"/>
              <a:t>Utvalet meiner også at delavtalen bør vidareførast i den form den er vedteken, altså på bokmål. </a:t>
            </a:r>
          </a:p>
          <a:p>
            <a:r>
              <a:rPr lang="nn-NO" dirty="0">
                <a:sym typeface="Wingdings" panose="05000000000000000000" pitchFamily="2" charset="2"/>
              </a:rPr>
              <a:t>Delavtale 1  blir ikkje endra </a:t>
            </a:r>
            <a:endParaRPr lang="nn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77453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Agenda for saken :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dirty="0"/>
              <a:t>Forhandlingsutvalget fikk vinteren 2023 i oppgave av Strategisk samhandlingsutvalg i Helsefelleskap Møre og Romsdal  å reforhandle «Samhandlingsavtalen mellom kommunene i Møre og Romsdal» . </a:t>
            </a:r>
          </a:p>
          <a:p>
            <a:endParaRPr lang="nb-NO" dirty="0"/>
          </a:p>
          <a:p>
            <a:r>
              <a:rPr lang="nb-NO" dirty="0"/>
              <a:t>Reforhandla avtale ble presentere  for Strategisk samhandlingsutvalg i Helse Møre og Romsdal den 13. mars 2024. </a:t>
            </a:r>
          </a:p>
          <a:p>
            <a:endParaRPr lang="nb-NO" dirty="0"/>
          </a:p>
          <a:p>
            <a:r>
              <a:rPr lang="nb-NO" dirty="0"/>
              <a:t>SSU fikk framlagt reforhandla avtale og fatta vedtak om å sende avtaleutkastet ut på høring og følge tidligere vedtatt tidsplan.  </a:t>
            </a:r>
          </a:p>
        </p:txBody>
      </p:sp>
    </p:spTree>
    <p:extLst>
      <p:ext uri="{BB962C8B-B14F-4D97-AF65-F5344CB8AC3E}">
        <p14:creationId xmlns:p14="http://schemas.microsoft.com/office/powerpoint/2010/main" val="31071056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Delavtale 2-5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Rektangel 3"/>
          <p:cNvSpPr/>
          <p:nvPr/>
        </p:nvSpPr>
        <p:spPr>
          <a:xfrm>
            <a:off x="1113905" y="1596044"/>
            <a:ext cx="8030095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b-NO" dirty="0"/>
          </a:p>
          <a:p>
            <a:r>
              <a:rPr lang="nn-NO" sz="3200" dirty="0"/>
              <a:t>I utkastet har delavtalane fått ein likare struktur, hovudsakleg ei kortare og meir konsis form på delavtalane. Ein del føresegner som berre er til rein informasjon er teken ut for å korte ned teksten. </a:t>
            </a:r>
          </a:p>
        </p:txBody>
      </p:sp>
    </p:spTree>
    <p:extLst>
      <p:ext uri="{BB962C8B-B14F-4D97-AF65-F5344CB8AC3E}">
        <p14:creationId xmlns:p14="http://schemas.microsoft.com/office/powerpoint/2010/main" val="75392139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Delavtale 6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n-NO" dirty="0"/>
              <a:t>Ein har gjort ei presisering av kva for sjukehuslegar som kan tilvise og legge inn på kommunale KAD/ØHD plassar.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6061033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/>
              <a:t>Samhandlingsavtalen i Møre og Romsdal (1hovedavtale og 6 delavtaler) </a:t>
            </a:r>
            <a:br>
              <a:rPr lang="nb-NO" dirty="0"/>
            </a:br>
            <a:r>
              <a:rPr lang="nb-NO" dirty="0"/>
              <a:t>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b-NO" dirty="0"/>
          </a:p>
          <a:p>
            <a:r>
              <a:rPr lang="nb-NO" dirty="0"/>
              <a:t>Hovedavtalen (</a:t>
            </a:r>
            <a:r>
              <a:rPr lang="nb-NO" dirty="0" err="1"/>
              <a:t>ma</a:t>
            </a:r>
            <a:r>
              <a:rPr lang="nb-NO" dirty="0"/>
              <a:t> «Helsefellskap Møre og Romsdal» og tvister.)</a:t>
            </a:r>
          </a:p>
          <a:p>
            <a:r>
              <a:rPr lang="nb-NO" dirty="0"/>
              <a:t>Delavtale 1 («Inn og utskriving sykehus»)</a:t>
            </a:r>
          </a:p>
          <a:p>
            <a:r>
              <a:rPr lang="nb-NO" dirty="0"/>
              <a:t>Delavtale 2 ( «Kunnskap/forskning/utdanning»)</a:t>
            </a:r>
          </a:p>
          <a:p>
            <a:r>
              <a:rPr lang="nb-NO" dirty="0"/>
              <a:t>Delavtale 3(Svangerskap/fødsel/barsel)</a:t>
            </a:r>
          </a:p>
          <a:p>
            <a:r>
              <a:rPr lang="nb-NO" dirty="0"/>
              <a:t>Delavtale 4 ( «IKT»)</a:t>
            </a:r>
          </a:p>
          <a:p>
            <a:r>
              <a:rPr lang="nb-NO" dirty="0"/>
              <a:t>Delavtale 5( Helsefremming og forebygging)</a:t>
            </a:r>
          </a:p>
          <a:p>
            <a:r>
              <a:rPr lang="nb-NO" dirty="0"/>
              <a:t>Delavtale 6(Helseberedskap og akuttmedisin) </a:t>
            </a:r>
          </a:p>
          <a:p>
            <a:r>
              <a:rPr lang="nb-NO" dirty="0"/>
              <a:t>(HSTO og HMR sin avtaler er «like lange. En har funnet riktig omfang på avtaleverket )</a:t>
            </a:r>
          </a:p>
        </p:txBody>
      </p:sp>
    </p:spTree>
    <p:extLst>
      <p:ext uri="{BB962C8B-B14F-4D97-AF65-F5344CB8AC3E}">
        <p14:creationId xmlns:p14="http://schemas.microsoft.com/office/powerpoint/2010/main" val="33957051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Delavtaler ( 6 </a:t>
            </a:r>
            <a:r>
              <a:rPr lang="nb-NO" dirty="0" err="1"/>
              <a:t>stk</a:t>
            </a:r>
            <a:r>
              <a:rPr lang="nb-NO" dirty="0"/>
              <a:t>)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nb-NO" dirty="0"/>
          </a:p>
          <a:p>
            <a:r>
              <a:rPr lang="nn-NO" b="1" dirty="0"/>
              <a:t>Forhandlingsutvalet har vurdert å opprette ein eigen delavtale for barn og unge, men har kome til at formålet vert godt nok teke i vare i samarbeidsavtalen gjennom tiltak i felles handlingsplan. </a:t>
            </a:r>
          </a:p>
          <a:p>
            <a:r>
              <a:rPr lang="nb-NO" dirty="0" err="1"/>
              <a:t>Tenester</a:t>
            </a:r>
            <a:r>
              <a:rPr lang="nb-NO" dirty="0"/>
              <a:t> for barn og unge med </a:t>
            </a:r>
            <a:r>
              <a:rPr lang="nb-NO" dirty="0" err="1"/>
              <a:t>samansette</a:t>
            </a:r>
            <a:r>
              <a:rPr lang="nb-NO" dirty="0"/>
              <a:t> </a:t>
            </a:r>
            <a:r>
              <a:rPr lang="nb-NO" dirty="0" err="1"/>
              <a:t>vanskar</a:t>
            </a:r>
            <a:r>
              <a:rPr lang="nb-NO" dirty="0"/>
              <a:t> og </a:t>
            </a:r>
            <a:r>
              <a:rPr lang="nb-NO" dirty="0" err="1"/>
              <a:t>lidingar</a:t>
            </a:r>
            <a:r>
              <a:rPr lang="nb-NO" dirty="0"/>
              <a:t> varetatt gjennom eige </a:t>
            </a:r>
            <a:r>
              <a:rPr lang="nb-NO" dirty="0" err="1"/>
              <a:t>fagleg</a:t>
            </a:r>
            <a:r>
              <a:rPr lang="nb-NO" dirty="0"/>
              <a:t> </a:t>
            </a:r>
            <a:r>
              <a:rPr lang="nb-NO" dirty="0" err="1"/>
              <a:t>samarbeidsutval</a:t>
            </a:r>
            <a:r>
              <a:rPr lang="nb-NO" dirty="0"/>
              <a:t>, eigen handlingsplan for barn og unge og ei felles satsing i fylket på barn og unges </a:t>
            </a:r>
            <a:r>
              <a:rPr lang="nb-NO" dirty="0" err="1"/>
              <a:t>helseteneste</a:t>
            </a:r>
            <a:r>
              <a:rPr lang="nb-NO" dirty="0"/>
              <a:t>. </a:t>
            </a:r>
            <a:endParaRPr lang="nn-NO" b="1" dirty="0"/>
          </a:p>
          <a:p>
            <a:endParaRPr lang="nb-NO" dirty="0"/>
          </a:p>
          <a:p>
            <a:r>
              <a:rPr lang="nb-NO" dirty="0"/>
              <a:t>Ønsker fortsatt 6 delavtaler.  </a:t>
            </a:r>
          </a:p>
        </p:txBody>
      </p:sp>
    </p:spTree>
    <p:extLst>
      <p:ext uri="{BB962C8B-B14F-4D97-AF65-F5344CB8AC3E}">
        <p14:creationId xmlns:p14="http://schemas.microsoft.com/office/powerpoint/2010/main" val="42698427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Hovedavtalen  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Hvordan skal Helsefelleskap Møre og Romsdal se ut i perioden 2025-2028? </a:t>
            </a:r>
          </a:p>
        </p:txBody>
      </p:sp>
    </p:spTree>
    <p:extLst>
      <p:ext uri="{BB962C8B-B14F-4D97-AF65-F5344CB8AC3E}">
        <p14:creationId xmlns:p14="http://schemas.microsoft.com/office/powerpoint/2010/main" val="15856830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4787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Helseplattformen </a:t>
            </a:r>
            <a:r>
              <a:rPr lang="nb-NO" dirty="0" err="1"/>
              <a:t>ikkje</a:t>
            </a:r>
            <a:r>
              <a:rPr lang="nb-NO" dirty="0"/>
              <a:t> </a:t>
            </a:r>
            <a:r>
              <a:rPr lang="nb-NO" dirty="0" err="1"/>
              <a:t>ein</a:t>
            </a:r>
            <a:r>
              <a:rPr lang="nb-NO" dirty="0"/>
              <a:t> del av avtalen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n-NO" dirty="0" err="1"/>
              <a:t>Helseplattformen</a:t>
            </a:r>
            <a:r>
              <a:rPr lang="nn-NO" dirty="0"/>
              <a:t> er eit digitalt samhandlingsverktøy som førebels berre delvis er innført i fylket. </a:t>
            </a:r>
          </a:p>
          <a:p>
            <a:r>
              <a:rPr lang="nn-NO" dirty="0"/>
              <a:t>Nokre kommunar har signalisert at dei ikkje ønsker å knytte seg til denne plattforma.</a:t>
            </a:r>
          </a:p>
          <a:p>
            <a:r>
              <a:rPr lang="nn-NO" dirty="0"/>
              <a:t> Samarbeid om </a:t>
            </a:r>
            <a:r>
              <a:rPr lang="nn-NO" dirty="0" err="1"/>
              <a:t>Helseplattformen</a:t>
            </a:r>
            <a:r>
              <a:rPr lang="nn-NO" dirty="0"/>
              <a:t> er derfor ikkje særskilt regulert i denne samarbeidsavtalen, men samarbeidet er regulert i eigne avtaler og møteplassar utanfor samarbeidsavtalen sin struktur.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91741320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Høringsinnspill: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err="1"/>
              <a:t>Høyringsinnspel</a:t>
            </a:r>
            <a:r>
              <a:rPr lang="nb-NO" dirty="0"/>
              <a:t> </a:t>
            </a:r>
            <a:r>
              <a:rPr lang="nb-NO" dirty="0" err="1"/>
              <a:t>sendast</a:t>
            </a:r>
            <a:r>
              <a:rPr lang="nb-NO" dirty="0"/>
              <a:t> pr. e-post til samhandlingsseksjonen ved Helse Møre og Romsdal: postmottak@helse-mr.no </a:t>
            </a:r>
            <a:r>
              <a:rPr lang="nb-NO" dirty="0" err="1"/>
              <a:t>innan</a:t>
            </a:r>
            <a:r>
              <a:rPr lang="nb-NO" dirty="0"/>
              <a:t> 23.06.24. Merk </a:t>
            </a:r>
            <a:r>
              <a:rPr lang="nb-NO" dirty="0" err="1"/>
              <a:t>høyringsinnspela</a:t>
            </a:r>
            <a:r>
              <a:rPr lang="nb-NO" dirty="0"/>
              <a:t> med: </a:t>
            </a:r>
          </a:p>
          <a:p>
            <a:r>
              <a:rPr lang="nn-NO" b="1" i="1" dirty="0"/>
              <a:t>“Høyringsinnspel Samarbeidsavtalen 2025 frå (namn på høyringsinstans), saksnummer 2024/1795” 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1711866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Høringsinnspill fra hvem?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nb-NO" i="1" dirty="0" err="1"/>
              <a:t>Høyringsinstansar</a:t>
            </a:r>
            <a:r>
              <a:rPr lang="nb-NO" i="1" dirty="0"/>
              <a:t>: </a:t>
            </a:r>
            <a:endParaRPr lang="nb-NO" dirty="0"/>
          </a:p>
          <a:p>
            <a:r>
              <a:rPr lang="nn-NO" dirty="0"/>
              <a:t>- Brukarutvalet i Møre og Romsdal </a:t>
            </a:r>
          </a:p>
          <a:p>
            <a:r>
              <a:rPr lang="nn-NO" dirty="0"/>
              <a:t>- Brukarorganisasjonar i Møre og Romsdal </a:t>
            </a:r>
          </a:p>
          <a:p>
            <a:r>
              <a:rPr lang="nn-NO" dirty="0"/>
              <a:t>- Kommunane i Møre og Romsdal </a:t>
            </a:r>
          </a:p>
          <a:p>
            <a:r>
              <a:rPr lang="nb-NO" dirty="0"/>
              <a:t>- Helse Møre og Romsdal HF </a:t>
            </a:r>
          </a:p>
          <a:p>
            <a:r>
              <a:rPr lang="nb-NO" dirty="0"/>
              <a:t>- Helse-Midt Norge v/samhandlingsavdelinga </a:t>
            </a:r>
          </a:p>
          <a:p>
            <a:r>
              <a:rPr lang="nn-NO" dirty="0"/>
              <a:t>- Dei 3 </a:t>
            </a:r>
            <a:r>
              <a:rPr lang="nn-NO" dirty="0" err="1"/>
              <a:t>interpolitiske</a:t>
            </a:r>
            <a:r>
              <a:rPr lang="nn-NO" dirty="0"/>
              <a:t> råda (NIPR, ROR og SRR) </a:t>
            </a:r>
          </a:p>
          <a:p>
            <a:r>
              <a:rPr lang="nb-NO" dirty="0"/>
              <a:t>- KS-representant Møre og Romsdal </a:t>
            </a:r>
          </a:p>
          <a:p>
            <a:r>
              <a:rPr lang="nb-NO" dirty="0"/>
              <a:t>- Strategisk </a:t>
            </a:r>
            <a:r>
              <a:rPr lang="nb-NO" dirty="0" err="1"/>
              <a:t>samarbeidsutval</a:t>
            </a:r>
            <a:r>
              <a:rPr lang="nb-NO" dirty="0"/>
              <a:t> i Helsefellesskapet </a:t>
            </a:r>
          </a:p>
          <a:p>
            <a:r>
              <a:rPr lang="nb-NO" dirty="0"/>
              <a:t>- Lokale </a:t>
            </a:r>
            <a:r>
              <a:rPr lang="nb-NO" dirty="0" err="1"/>
              <a:t>samarbeidsutval</a:t>
            </a:r>
            <a:r>
              <a:rPr lang="nb-NO" dirty="0"/>
              <a:t> i Helsefellesskapet </a:t>
            </a:r>
          </a:p>
          <a:p>
            <a:r>
              <a:rPr lang="nn-NO" dirty="0"/>
              <a:t>- 12 faglege samarbeidsutval i Helsefellesskapet </a:t>
            </a:r>
          </a:p>
          <a:p>
            <a:r>
              <a:rPr lang="nn-NO" dirty="0"/>
              <a:t>- Statsforvaltaren i Møre og Romsdal </a:t>
            </a:r>
          </a:p>
          <a:p>
            <a:r>
              <a:rPr lang="nb-NO" dirty="0"/>
              <a:t>- Møre og Romsdal fylkeskommune v/direktør </a:t>
            </a:r>
          </a:p>
          <a:p>
            <a:r>
              <a:rPr lang="nn-NO" dirty="0"/>
              <a:t>- Utdanningsinstitusjonane i Møre og Romsdal </a:t>
            </a:r>
          </a:p>
          <a:p>
            <a:r>
              <a:rPr lang="nb-NO" dirty="0"/>
              <a:t>- Den norske legeforening Møre og Romsdal </a:t>
            </a:r>
          </a:p>
          <a:p>
            <a:r>
              <a:rPr lang="nb-NO" dirty="0"/>
              <a:t>- NSF Møre og Romsdal </a:t>
            </a:r>
          </a:p>
          <a:p>
            <a:r>
              <a:rPr lang="nb-NO" dirty="0"/>
              <a:t>- Fagforbundet Møre og Romsdal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0134186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Plan videre: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1)Høringsinnspill : 23. juni 2024</a:t>
            </a:r>
          </a:p>
          <a:p>
            <a:r>
              <a:rPr lang="nb-NO" dirty="0"/>
              <a:t>2)Møte forhandlingsutvalget 27. og 28 . August 2024 i Molde  og </a:t>
            </a:r>
            <a:r>
              <a:rPr lang="nb-NO" dirty="0" err="1"/>
              <a:t>Teamsmøte</a:t>
            </a:r>
            <a:r>
              <a:rPr lang="nb-NO" dirty="0"/>
              <a:t> 25/9 </a:t>
            </a:r>
            <a:r>
              <a:rPr lang="nb-NO" dirty="0">
                <a:sym typeface="Wingdings" panose="05000000000000000000" pitchFamily="2" charset="2"/>
              </a:rPr>
              <a:t> Behandle og ferdigstille ny avtale .</a:t>
            </a:r>
          </a:p>
          <a:p>
            <a:r>
              <a:rPr lang="nb-NO" dirty="0">
                <a:sym typeface="Wingdings" panose="05000000000000000000" pitchFamily="2" charset="2"/>
              </a:rPr>
              <a:t>3)16/10  : Møte SSU for behandling av revidert samhandlingsavtale.</a:t>
            </a:r>
          </a:p>
          <a:p>
            <a:r>
              <a:rPr lang="nb-NO" dirty="0">
                <a:sym typeface="Wingdings" panose="05000000000000000000" pitchFamily="2" charset="2"/>
              </a:rPr>
              <a:t>4)Nov-</a:t>
            </a:r>
            <a:r>
              <a:rPr lang="nb-NO" dirty="0" err="1">
                <a:sym typeface="Wingdings" panose="05000000000000000000" pitchFamily="2" charset="2"/>
              </a:rPr>
              <a:t>des</a:t>
            </a:r>
            <a:r>
              <a:rPr lang="nb-NO" dirty="0">
                <a:sym typeface="Wingdings" panose="05000000000000000000" pitchFamily="2" charset="2"/>
              </a:rPr>
              <a:t> 2024 behandling i kommunestyrer av revidert samhandlingsavtale.</a:t>
            </a:r>
          </a:p>
          <a:p>
            <a:r>
              <a:rPr lang="nb-NO" dirty="0">
                <a:sym typeface="Wingdings" panose="05000000000000000000" pitchFamily="2" charset="2"/>
              </a:rPr>
              <a:t>5)1/1 2025  Revidert samhandlingsavtale 2025-2028</a:t>
            </a:r>
            <a:endParaRPr lang="nb-NO" dirty="0"/>
          </a:p>
          <a:p>
            <a:pPr marL="0" indent="0">
              <a:buNone/>
            </a:pP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8144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b-NO" sz="7200" i="1" dirty="0"/>
              <a:t>Hvorfor samarbeidsavtale?</a:t>
            </a:r>
          </a:p>
        </p:txBody>
      </p:sp>
    </p:spTree>
    <p:extLst>
      <p:ext uri="{BB962C8B-B14F-4D97-AF65-F5344CB8AC3E}">
        <p14:creationId xmlns:p14="http://schemas.microsoft.com/office/powerpoint/2010/main" val="10320232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 dirty="0"/>
          </a:p>
          <a:p>
            <a:r>
              <a:rPr lang="nn-NO" dirty="0"/>
              <a:t> </a:t>
            </a:r>
            <a:r>
              <a:rPr lang="nn-NO" b="1" dirty="0"/>
              <a:t>Samarbeidsavtale mellom kommunane i Møre og Romsdal og Helse Møre og Romsdal HF, gjeldande frå 01.01.2025 . </a:t>
            </a:r>
            <a:endParaRPr lang="nn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86841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«Kommunestyre skal inngå avtale med HMR»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Formålet med avtalen er at </a:t>
            </a:r>
            <a:r>
              <a:rPr lang="nb-NO" dirty="0" err="1"/>
              <a:t>partane</a:t>
            </a:r>
            <a:r>
              <a:rPr lang="nb-NO" dirty="0"/>
              <a:t> skal </a:t>
            </a:r>
            <a:r>
              <a:rPr lang="nb-NO" b="1" u="sng" dirty="0"/>
              <a:t>planlegge og utvikle </a:t>
            </a:r>
            <a:r>
              <a:rPr lang="nb-NO" dirty="0" err="1"/>
              <a:t>heilskaplege</a:t>
            </a:r>
            <a:r>
              <a:rPr lang="nb-NO" dirty="0"/>
              <a:t> og likeverdige helse- og </a:t>
            </a:r>
            <a:r>
              <a:rPr lang="nb-NO" dirty="0" err="1"/>
              <a:t>omsorgstenester</a:t>
            </a:r>
            <a:r>
              <a:rPr lang="nb-NO" dirty="0"/>
              <a:t> til pasienten.</a:t>
            </a:r>
          </a:p>
          <a:p>
            <a:r>
              <a:rPr lang="nb-NO" dirty="0"/>
              <a:t> </a:t>
            </a:r>
            <a:r>
              <a:rPr lang="nb-NO" dirty="0" err="1"/>
              <a:t>Tenestene</a:t>
            </a:r>
            <a:r>
              <a:rPr lang="nb-NO" dirty="0"/>
              <a:t> skal ha </a:t>
            </a:r>
            <a:r>
              <a:rPr lang="nb-NO" u="sng" dirty="0"/>
              <a:t>gode </a:t>
            </a:r>
            <a:r>
              <a:rPr lang="nb-NO" u="sng" dirty="0" err="1"/>
              <a:t>overgangar</a:t>
            </a:r>
            <a:r>
              <a:rPr lang="nb-NO" dirty="0"/>
              <a:t> mellom </a:t>
            </a:r>
            <a:r>
              <a:rPr lang="nb-NO" dirty="0" err="1"/>
              <a:t>helseføretak</a:t>
            </a:r>
            <a:r>
              <a:rPr lang="nb-NO" dirty="0"/>
              <a:t> og kommunen uavhengig av kvar </a:t>
            </a:r>
            <a:r>
              <a:rPr lang="nb-NO" dirty="0" err="1"/>
              <a:t>ein</a:t>
            </a:r>
            <a:r>
              <a:rPr lang="nb-NO" dirty="0"/>
              <a:t> bur. </a:t>
            </a:r>
          </a:p>
          <a:p>
            <a:r>
              <a:rPr lang="nb-NO" dirty="0"/>
              <a:t>Samarbeidet skal sikre klar ansvarsdeling og </a:t>
            </a:r>
            <a:r>
              <a:rPr lang="nb-NO" b="1" u="sng" dirty="0"/>
              <a:t>god utnytting av </a:t>
            </a:r>
            <a:r>
              <a:rPr lang="nb-NO" b="1" u="sng" dirty="0" err="1"/>
              <a:t>ressursane</a:t>
            </a:r>
            <a:r>
              <a:rPr lang="nb-NO" b="1" u="sng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629365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>
                <a:sym typeface="Wingdings" panose="05000000000000000000" pitchFamily="2" charset="2"/>
              </a:rPr>
              <a:t></a:t>
            </a:r>
            <a:r>
              <a:rPr lang="nb-NO" dirty="0"/>
              <a:t>Målet er at pasienten skal oppleve at </a:t>
            </a:r>
            <a:r>
              <a:rPr lang="nb-NO" dirty="0" err="1"/>
              <a:t>tenestene</a:t>
            </a:r>
            <a:r>
              <a:rPr lang="nb-NO" dirty="0"/>
              <a:t>: </a:t>
            </a:r>
          </a:p>
          <a:p>
            <a:r>
              <a:rPr lang="nn-NO" dirty="0"/>
              <a:t> er </a:t>
            </a:r>
            <a:r>
              <a:rPr lang="nn-NO" b="1" i="1" u="sng" dirty="0"/>
              <a:t>fagleg forsvarlege, trygge og føreseielege </a:t>
            </a:r>
          </a:p>
          <a:p>
            <a:r>
              <a:rPr lang="nb-NO" dirty="0"/>
              <a:t> er samordna og </a:t>
            </a:r>
            <a:r>
              <a:rPr lang="nb-NO" b="1" u="sng" dirty="0" err="1"/>
              <a:t>samanhengande</a:t>
            </a:r>
            <a:r>
              <a:rPr lang="nb-NO" dirty="0"/>
              <a:t> </a:t>
            </a:r>
          </a:p>
          <a:p>
            <a:r>
              <a:rPr lang="nb-NO" dirty="0"/>
              <a:t> vert utforma etter </a:t>
            </a:r>
            <a:r>
              <a:rPr lang="nb-NO" b="1" i="1" u="sng" dirty="0"/>
              <a:t>involvering av pasienten </a:t>
            </a:r>
          </a:p>
          <a:p>
            <a:r>
              <a:rPr lang="nb-NO" dirty="0"/>
              <a:t> er utforma etter ei </a:t>
            </a:r>
            <a:r>
              <a:rPr lang="nb-NO" b="1" i="1" u="sng" dirty="0" err="1"/>
              <a:t>tydeleg</a:t>
            </a:r>
            <a:r>
              <a:rPr lang="nb-NO" b="1" i="1" u="sng" dirty="0"/>
              <a:t> ansvarsdeling mellom pasient, </a:t>
            </a:r>
            <a:r>
              <a:rPr lang="nb-NO" b="1" i="1" u="sng" dirty="0" err="1"/>
              <a:t>helseføretaket</a:t>
            </a:r>
            <a:r>
              <a:rPr lang="nb-NO" b="1" i="1" u="sng" dirty="0"/>
              <a:t> og kommunen 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12152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Oppgavefordeling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b-NO" dirty="0"/>
              <a:t> </a:t>
            </a:r>
          </a:p>
          <a:p>
            <a:r>
              <a:rPr lang="nb-NO" dirty="0" err="1"/>
              <a:t>Partane</a:t>
            </a:r>
            <a:r>
              <a:rPr lang="nb-NO" dirty="0"/>
              <a:t> er gjennom </a:t>
            </a:r>
            <a:r>
              <a:rPr lang="nb-NO" dirty="0" err="1"/>
              <a:t>spesialisthelsetenestelova</a:t>
            </a:r>
            <a:r>
              <a:rPr lang="nb-NO" dirty="0"/>
              <a:t> og helse- og </a:t>
            </a:r>
            <a:r>
              <a:rPr lang="nb-NO" dirty="0" err="1"/>
              <a:t>omsorgstenestelova</a:t>
            </a:r>
            <a:r>
              <a:rPr lang="nb-NO" dirty="0"/>
              <a:t> pålagt kvar sine ansvarsområde som på </a:t>
            </a:r>
            <a:r>
              <a:rPr lang="nb-NO" dirty="0" err="1"/>
              <a:t>fleire</a:t>
            </a:r>
            <a:r>
              <a:rPr lang="nb-NO" dirty="0"/>
              <a:t> område har </a:t>
            </a:r>
            <a:r>
              <a:rPr lang="nb-NO" dirty="0" err="1"/>
              <a:t>innverknad</a:t>
            </a:r>
            <a:r>
              <a:rPr lang="nb-NO" dirty="0"/>
              <a:t> på </a:t>
            </a:r>
            <a:r>
              <a:rPr lang="nb-NO" dirty="0" err="1"/>
              <a:t>kvarandre</a:t>
            </a:r>
            <a:r>
              <a:rPr lang="nb-NO" dirty="0"/>
              <a:t>.</a:t>
            </a:r>
          </a:p>
          <a:p>
            <a:r>
              <a:rPr lang="nb-NO" dirty="0"/>
              <a:t> </a:t>
            </a:r>
            <a:r>
              <a:rPr lang="nb-NO" b="1" dirty="0"/>
              <a:t>Avtalen skal særskilt gå inn på </a:t>
            </a:r>
            <a:r>
              <a:rPr lang="nb-NO" b="1" dirty="0" err="1"/>
              <a:t>dei</a:t>
            </a:r>
            <a:r>
              <a:rPr lang="nb-NO" b="1" dirty="0"/>
              <a:t> områda </a:t>
            </a:r>
            <a:r>
              <a:rPr lang="nb-NO" b="1" dirty="0" err="1"/>
              <a:t>partane</a:t>
            </a:r>
            <a:r>
              <a:rPr lang="nb-NO" b="1" dirty="0"/>
              <a:t> er pålagt å samarbeide om, der </a:t>
            </a:r>
            <a:r>
              <a:rPr lang="nb-NO" b="1" dirty="0" err="1"/>
              <a:t>tenestene</a:t>
            </a:r>
            <a:r>
              <a:rPr lang="nb-NO" b="1" dirty="0"/>
              <a:t> </a:t>
            </a:r>
            <a:r>
              <a:rPr lang="nb-NO" b="1" dirty="0" err="1"/>
              <a:t>overlappar</a:t>
            </a:r>
            <a:r>
              <a:rPr lang="nb-NO" b="1" dirty="0"/>
              <a:t> eller det er behov for samordning for å sikre </a:t>
            </a:r>
            <a:r>
              <a:rPr lang="nb-NO" b="1" dirty="0" err="1"/>
              <a:t>gjennomgåande</a:t>
            </a:r>
            <a:r>
              <a:rPr lang="nb-NO" b="1" dirty="0"/>
              <a:t> pasientforløp. </a:t>
            </a:r>
          </a:p>
        </p:txBody>
      </p:sp>
    </p:spTree>
    <p:extLst>
      <p:ext uri="{BB962C8B-B14F-4D97-AF65-F5344CB8AC3E}">
        <p14:creationId xmlns:p14="http://schemas.microsoft.com/office/powerpoint/2010/main" val="374359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samarbeidsavtale («forenklet») ? 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sz="6000" dirty="0"/>
              <a:t>Bidra til at </a:t>
            </a:r>
            <a:r>
              <a:rPr lang="nb-NO" sz="6000" u="sng" dirty="0"/>
              <a:t>pasienter og brukere </a:t>
            </a:r>
            <a:r>
              <a:rPr lang="nb-NO" sz="6000" dirty="0"/>
              <a:t>mottar et helhetlig tilbud av helse- og omsorgstjenester.</a:t>
            </a:r>
          </a:p>
          <a:p>
            <a:r>
              <a:rPr lang="nb-NO" sz="6000" dirty="0"/>
              <a:t>Sikre en best mulig oppgavefordeling (mellom HF og kommuner). </a:t>
            </a:r>
          </a:p>
        </p:txBody>
      </p:sp>
    </p:spTree>
    <p:extLst>
      <p:ext uri="{BB962C8B-B14F-4D97-AF65-F5344CB8AC3E}">
        <p14:creationId xmlns:p14="http://schemas.microsoft.com/office/powerpoint/2010/main" val="416699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Hvorfor samarbeidsavtale  </a:t>
            </a:r>
            <a:r>
              <a:rPr lang="nb-NO" dirty="0">
                <a:sym typeface="Wingdings" panose="05000000000000000000" pitchFamily="2" charset="2"/>
              </a:rPr>
              <a:t></a:t>
            </a:r>
            <a:r>
              <a:rPr lang="nb-NO" dirty="0" err="1">
                <a:sym typeface="Wingdings" panose="05000000000000000000" pitchFamily="2" charset="2"/>
              </a:rPr>
              <a:t>Pga</a:t>
            </a:r>
            <a:r>
              <a:rPr lang="nb-NO" dirty="0">
                <a:sym typeface="Wingdings" panose="05000000000000000000" pitchFamily="2" charset="2"/>
              </a:rPr>
              <a:t> pasientene.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b="1" dirty="0"/>
              <a:t>Pasient- og brukererfaring </a:t>
            </a:r>
            <a:r>
              <a:rPr lang="nb-NO" dirty="0"/>
              <a:t>skal inngå i </a:t>
            </a:r>
            <a:r>
              <a:rPr lang="nb-NO" b="1" dirty="0"/>
              <a:t>vurderingsgrunnlaget</a:t>
            </a:r>
            <a:r>
              <a:rPr lang="nb-NO" dirty="0"/>
              <a:t> ved utarbeiding av avtalen. </a:t>
            </a:r>
          </a:p>
          <a:p>
            <a:r>
              <a:rPr lang="nb-NO" dirty="0"/>
              <a:t>Pasient og brukerorganisasjonene skal </a:t>
            </a:r>
            <a:r>
              <a:rPr lang="nb-NO" b="1" dirty="0"/>
              <a:t>medvirke</a:t>
            </a:r>
            <a:r>
              <a:rPr lang="nb-NO" dirty="0"/>
              <a:t> i forbindelse med utarbeiding av avtalene. </a:t>
            </a:r>
          </a:p>
          <a:p>
            <a:r>
              <a:rPr lang="nb-NO" dirty="0"/>
              <a:t>Hos oss 2 brukerrepresentanter i forhandlingsutvalget</a:t>
            </a:r>
          </a:p>
        </p:txBody>
      </p:sp>
    </p:spTree>
    <p:extLst>
      <p:ext uri="{BB962C8B-B14F-4D97-AF65-F5344CB8AC3E}">
        <p14:creationId xmlns:p14="http://schemas.microsoft.com/office/powerpoint/2010/main" val="3453729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2a40164-59db-4bf7-b0a7-49317fe6f66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1A77DCDA09C4E4397173FC4B34B0D68" ma:contentTypeVersion="14" ma:contentTypeDescription="Opprett et nytt dokument." ma:contentTypeScope="" ma:versionID="38d5d1cb4db43d97cf89d2ab2ff20b71">
  <xsd:schema xmlns:xsd="http://www.w3.org/2001/XMLSchema" xmlns:xs="http://www.w3.org/2001/XMLSchema" xmlns:p="http://schemas.microsoft.com/office/2006/metadata/properties" xmlns:ns3="12a94f81-2591-495a-bcbe-3ec2cc06eb69" xmlns:ns4="52a40164-59db-4bf7-b0a7-49317fe6f665" targetNamespace="http://schemas.microsoft.com/office/2006/metadata/properties" ma:root="true" ma:fieldsID="34bc5746af095de09f621716735f8c11" ns3:_="" ns4:_="">
    <xsd:import namespace="12a94f81-2591-495a-bcbe-3ec2cc06eb69"/>
    <xsd:import namespace="52a40164-59db-4bf7-b0a7-49317fe6f66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a94f81-2591-495a-bcbe-3ec2cc06eb6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for deling av tip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a40164-59db-4bf7-b0a7-49317fe6f66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3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2D54C9-893D-4BBF-AA89-AFD8722EF580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52a40164-59db-4bf7-b0a7-49317fe6f665"/>
    <ds:schemaRef ds:uri="12a94f81-2591-495a-bcbe-3ec2cc06eb69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9893F22-801A-472B-9E00-5AD8755BE6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3FBCBF0-B2E2-4E39-8F1F-A3EF68A1EB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a94f81-2591-495a-bcbe-3ec2cc06eb69"/>
    <ds:schemaRef ds:uri="52a40164-59db-4bf7-b0a7-49317fe6f66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943</TotalTime>
  <Words>1782</Words>
  <Application>Microsoft Office PowerPoint</Application>
  <PresentationFormat>Widescreen</PresentationFormat>
  <Paragraphs>176</Paragraphs>
  <Slides>40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Wingdings</vt:lpstr>
      <vt:lpstr>Office-tema</vt:lpstr>
      <vt:lpstr>Samarbeidsavtalen mellom HMR HF og kommuner  i Møre og Romsdal 2025-2028</vt:lpstr>
      <vt:lpstr>  Samarbeidsavtale  mellom kommunane i Møre og Romsdal  og Helse Møre og Romsdal HF  Gjeldende fra 01.01.2025 </vt:lpstr>
      <vt:lpstr>Agenda for saken : </vt:lpstr>
      <vt:lpstr>PowerPoint-presentasjon</vt:lpstr>
      <vt:lpstr>«Kommunestyre skal inngå avtale med HMR»</vt:lpstr>
      <vt:lpstr>PowerPoint-presentasjon</vt:lpstr>
      <vt:lpstr>Oppgavefordeling </vt:lpstr>
      <vt:lpstr>Hvorfor samarbeidsavtale («forenklet») ? </vt:lpstr>
      <vt:lpstr>Hvorfor samarbeidsavtale  Pga pasientene.</vt:lpstr>
      <vt:lpstr>Lovgrunnlaget </vt:lpstr>
      <vt:lpstr>Lovgrunnlag </vt:lpstr>
      <vt:lpstr>Historikk </vt:lpstr>
      <vt:lpstr>Forhandlingsutvalget </vt:lpstr>
      <vt:lpstr>Nynorsk </vt:lpstr>
      <vt:lpstr>Hva har vært et viktig spørsmålet ?</vt:lpstr>
      <vt:lpstr>Nasjonal veileder </vt:lpstr>
      <vt:lpstr>I Helse midt har vi 3 avtaler .</vt:lpstr>
      <vt:lpstr>Forhandlingsmøter </vt:lpstr>
      <vt:lpstr>Oversikt over vesentlige endringer: </vt:lpstr>
      <vt:lpstr>Delavtaler </vt:lpstr>
      <vt:lpstr>Den nye veilederen</vt:lpstr>
      <vt:lpstr>Antall faglige samarbeidsutvalg (FSU)</vt:lpstr>
      <vt:lpstr>Bakgrunnen for forslaget om redusere ant FSU:</vt:lpstr>
      <vt:lpstr>De 6 fagutvalg for 2025-2028</vt:lpstr>
      <vt:lpstr>Lokale samhandlingsutvalg (LSU) </vt:lpstr>
      <vt:lpstr>Oppgavene til utvalgene: </vt:lpstr>
      <vt:lpstr>Ved uenighet (Hovedavtale pkt 8.2)</vt:lpstr>
      <vt:lpstr>Delavtalene 1-6</vt:lpstr>
      <vt:lpstr>Delavtale 1 </vt:lpstr>
      <vt:lpstr>Delavtale 2-5</vt:lpstr>
      <vt:lpstr>Delavtale 6 </vt:lpstr>
      <vt:lpstr>Samhandlingsavtalen i Møre og Romsdal (1hovedavtale og 6 delavtaler)   </vt:lpstr>
      <vt:lpstr>Delavtaler ( 6 stk) </vt:lpstr>
      <vt:lpstr>Hovedavtalen   </vt:lpstr>
      <vt:lpstr>PowerPoint-presentasjon</vt:lpstr>
      <vt:lpstr>Helseplattformen ikkje ein del av avtalen </vt:lpstr>
      <vt:lpstr>Høringsinnspill: </vt:lpstr>
      <vt:lpstr>Høringsinnspill fra hvem? </vt:lpstr>
      <vt:lpstr>Plan videre: 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Samarbeidsavtalen mellom HMR HF og kommuner  i Møre og Romsdal</dc:title>
  <dc:creator>Endresen, Stian</dc:creator>
  <cp:lastModifiedBy>Aam, Karethe Kristoffersen</cp:lastModifiedBy>
  <cp:revision>44</cp:revision>
  <cp:lastPrinted>2024-06-12T08:04:48Z</cp:lastPrinted>
  <dcterms:created xsi:type="dcterms:W3CDTF">2024-01-23T18:58:51Z</dcterms:created>
  <dcterms:modified xsi:type="dcterms:W3CDTF">2024-06-17T07:13:25Z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7646c9a-b481-4837-bcc6-911048a5d0ed_Enabled">
    <vt:lpwstr>true</vt:lpwstr>
  </property>
  <property fmtid="{D5CDD505-2E9C-101B-9397-08002B2CF9AE}" pid="3" name="MSIP_Label_e7646c9a-b481-4837-bcc6-911048a5d0ed_SetDate">
    <vt:lpwstr>2024-06-13T07:06:46Z</vt:lpwstr>
  </property>
  <property fmtid="{D5CDD505-2E9C-101B-9397-08002B2CF9AE}" pid="4" name="MSIP_Label_e7646c9a-b481-4837-bcc6-911048a5d0ed_Method">
    <vt:lpwstr>Privileged</vt:lpwstr>
  </property>
  <property fmtid="{D5CDD505-2E9C-101B-9397-08002B2CF9AE}" pid="5" name="MSIP_Label_e7646c9a-b481-4837-bcc6-911048a5d0ed_Name">
    <vt:lpwstr>Open</vt:lpwstr>
  </property>
  <property fmtid="{D5CDD505-2E9C-101B-9397-08002B2CF9AE}" pid="6" name="MSIP_Label_e7646c9a-b481-4837-bcc6-911048a5d0ed_SiteId">
    <vt:lpwstr>41e07e73-30fc-434c-adf2-3ef1c273ecca</vt:lpwstr>
  </property>
  <property fmtid="{D5CDD505-2E9C-101B-9397-08002B2CF9AE}" pid="7" name="MSIP_Label_e7646c9a-b481-4837-bcc6-911048a5d0ed_ActionId">
    <vt:lpwstr>dab8fa88-3370-472c-87b0-1c308832783f</vt:lpwstr>
  </property>
  <property fmtid="{D5CDD505-2E9C-101B-9397-08002B2CF9AE}" pid="8" name="MSIP_Label_e7646c9a-b481-4837-bcc6-911048a5d0ed_ContentBits">
    <vt:lpwstr>0</vt:lpwstr>
  </property>
  <property fmtid="{D5CDD505-2E9C-101B-9397-08002B2CF9AE}" pid="9" name="ContentTypeId">
    <vt:lpwstr>0x010100A1A77DCDA09C4E4397173FC4B34B0D68</vt:lpwstr>
  </property>
</Properties>
</file>