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6"/>
  </p:notesMasterIdLst>
  <p:sldIdLst>
    <p:sldId id="280" r:id="rId5"/>
    <p:sldId id="2147482671" r:id="rId6"/>
    <p:sldId id="2147482675" r:id="rId7"/>
    <p:sldId id="2147482687" r:id="rId8"/>
    <p:sldId id="2147482680" r:id="rId9"/>
    <p:sldId id="2147482660" r:id="rId10"/>
    <p:sldId id="2147482689" r:id="rId11"/>
    <p:sldId id="2147482651" r:id="rId12"/>
    <p:sldId id="2147482656" r:id="rId13"/>
    <p:sldId id="2147482691" r:id="rId14"/>
    <p:sldId id="2147482693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A7865E-1724-97DA-2765-4B09C83FD59B}" name="Ulseth, Kari" initials="" userId="S::Kari.Ulseth@helseplattformen.no::cee874d5-5637-4cf1-bdff-f7d50e978e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meth, Julia" initials="NJ" lastIdx="1" clrIdx="0">
    <p:extLst>
      <p:ext uri="{19B8F6BF-5375-455C-9EA6-DF929625EA0E}">
        <p15:presenceInfo xmlns:p15="http://schemas.microsoft.com/office/powerpoint/2012/main" userId="S-1-5-21-1275210071-1383384898-839522115-1416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63" autoAdjust="0"/>
  </p:normalViewPr>
  <p:slideViewPr>
    <p:cSldViewPr snapToGrid="0">
      <p:cViewPr varScale="1">
        <p:scale>
          <a:sx n="116" d="100"/>
          <a:sy n="116" d="100"/>
        </p:scale>
        <p:origin x="42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631B6-7ABD-405E-AABE-9CDF15DCABA9}" type="datetimeFigureOut">
              <a:rPr lang="nb-NO" smtClean="0"/>
              <a:t>17.06.2024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0B99-C422-429F-A14F-200835190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7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216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58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90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73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Effekten av dette</a:t>
            </a:r>
          </a:p>
          <a:p>
            <a:endParaRPr lang="nb-NO" dirty="0"/>
          </a:p>
          <a:p>
            <a:r>
              <a:rPr lang="nb-NO" dirty="0"/>
              <a:t>Innbygger i sentrum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4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93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10000"/>
              </a:lnSpc>
            </a:pPr>
            <a:r>
              <a:rPr lang="nb-NO" sz="1200" dirty="0"/>
              <a:t> </a:t>
            </a:r>
          </a:p>
          <a:p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90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68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64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0B99-C422-429F-A14F-200835190DB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7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neengberg/OneDrive%20-%20Engasjert%20Design%20AS/Engasjert%20Design%20Jobber/Helseplattformen/HP%20Powerpoint%20pres/nye%20sider/HP%20forside%20ppt%20ny2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%20neg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%20ne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2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neengberg/OneDrive%20-%20Engasjert%20Design%20AS/Engasjert%20Design%20Jobber/Helseplattformen/HP%20Powerpoint%20pres/nye%20sider/HP%20forside%20ppt%20ny2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2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2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2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%20neg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%20neg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Engasjert/Engasjert2019/Helseplattformen/5371%20HP%20Powerpoint%20mal/HP%20symbol%20blue%20malside2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2D056018-481F-664E-ADFA-18B04C1E9FB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innlegget ditt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03712" y="6381328"/>
            <a:ext cx="8157467" cy="360040"/>
          </a:xfrm>
        </p:spPr>
        <p:txBody>
          <a:bodyPr>
            <a:noAutofit/>
          </a:bodyPr>
          <a:lstStyle>
            <a:lvl1pPr marL="0" indent="0" algn="r">
              <a:buNone/>
              <a:defRPr sz="14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Ditt navn/tittel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3712" y="5983360"/>
            <a:ext cx="8161239" cy="39796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Anledning/møte/forsamling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6381328"/>
            <a:ext cx="2976033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8CC55B-AAE8-3D49-8C20-24A9BDEDAFD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81328"/>
            <a:ext cx="109590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0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FA62A20-785E-E643-A35B-7806B6A2FA23}"/>
              </a:ext>
            </a:extLst>
          </p:cNvPr>
          <p:cNvSpPr/>
          <p:nvPr userDrawn="1"/>
        </p:nvSpPr>
        <p:spPr>
          <a:xfrm>
            <a:off x="0" y="284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5102357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bg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288022" y="1603401"/>
            <a:ext cx="5102357" cy="4133055"/>
          </a:xfr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7C5732AE-7533-A54B-BC7E-271D5839BD3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9C315F6C-6349-F945-AF9D-46A313EE7B2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3"/>
            <a:ext cx="1123530" cy="1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C1B08CA-2612-A64C-BC66-0CD293552719}"/>
              </a:ext>
            </a:extLst>
          </p:cNvPr>
          <p:cNvSpPr/>
          <p:nvPr userDrawn="1"/>
        </p:nvSpPr>
        <p:spPr>
          <a:xfrm>
            <a:off x="0" y="284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bg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 (hvis du må)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CF6C7A0-9224-844C-A16E-37D0AC09A79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5BADA423-50F3-074D-8800-BF3165BEA19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3"/>
            <a:ext cx="1123530" cy="1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an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94BC3A4A-2E1C-ED4C-8E1E-969FDC520DA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4"/>
            <a:ext cx="1123529" cy="1123529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4E82948-2404-6B49-914C-A888DC3C8202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FAF6B5D5-F47F-2647-A7E0-A2832D3A511D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id="{C9BB79BE-6E00-9F4F-8F1E-259D3078C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40495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aan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4E82948-2404-6B49-914C-A888DC3C8202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2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ett avrundet hjørne 6">
            <a:extLst>
              <a:ext uri="{FF2B5EF4-FFF2-40B4-BE49-F238E27FC236}">
                <a16:creationId xmlns:a16="http://schemas.microsoft.com/office/drawing/2014/main" id="{2DEADC9C-EFE5-154B-ACC9-26F8B72727C3}"/>
              </a:ext>
            </a:extLst>
          </p:cNvPr>
          <p:cNvSpPr/>
          <p:nvPr userDrawn="1"/>
        </p:nvSpPr>
        <p:spPr>
          <a:xfrm rot="5400000">
            <a:off x="3091028" y="-1284519"/>
            <a:ext cx="4988354" cy="9950898"/>
          </a:xfrm>
          <a:prstGeom prst="round1Rect">
            <a:avLst/>
          </a:prstGeom>
          <a:solidFill>
            <a:srgbClr val="2C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ED7004"/>
              </a:highlight>
            </a:endParaRP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2035D2BD-A460-2740-AE45-44F6340EE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2132856"/>
            <a:ext cx="5568619" cy="318547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Temaskifter – sett inn tekst</a:t>
            </a:r>
          </a:p>
        </p:txBody>
      </p:sp>
    </p:spTree>
    <p:extLst>
      <p:ext uri="{BB962C8B-B14F-4D97-AF65-F5344CB8AC3E}">
        <p14:creationId xmlns:p14="http://schemas.microsoft.com/office/powerpoint/2010/main" val="324146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ett avrundet hjørne 6">
            <a:extLst>
              <a:ext uri="{FF2B5EF4-FFF2-40B4-BE49-F238E27FC236}">
                <a16:creationId xmlns:a16="http://schemas.microsoft.com/office/drawing/2014/main" id="{2DEADC9C-EFE5-154B-ACC9-26F8B72727C3}"/>
              </a:ext>
            </a:extLst>
          </p:cNvPr>
          <p:cNvSpPr/>
          <p:nvPr userDrawn="1"/>
        </p:nvSpPr>
        <p:spPr>
          <a:xfrm rot="5400000">
            <a:off x="3091028" y="-1284519"/>
            <a:ext cx="4988354" cy="9950898"/>
          </a:xfrm>
          <a:prstGeom prst="round1Rect">
            <a:avLst/>
          </a:prstGeom>
          <a:solidFill>
            <a:srgbClr val="ED7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highlight>
                <a:srgbClr val="ED7004"/>
              </a:highlight>
            </a:endParaRP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2035D2BD-A460-2740-AE45-44F6340EE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2132856"/>
            <a:ext cx="5568619" cy="318547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Temaskifter – sett inn tekst</a:t>
            </a:r>
          </a:p>
        </p:txBody>
      </p:sp>
    </p:spTree>
    <p:extLst>
      <p:ext uri="{BB962C8B-B14F-4D97-AF65-F5344CB8AC3E}">
        <p14:creationId xmlns:p14="http://schemas.microsoft.com/office/powerpoint/2010/main" val="118003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AB2A5F-90A8-FA47-80AD-48591D0BB95F}"/>
              </a:ext>
            </a:extLst>
          </p:cNvPr>
          <p:cNvSpPr/>
          <p:nvPr userDrawn="1"/>
        </p:nvSpPr>
        <p:spPr>
          <a:xfrm>
            <a:off x="0" y="284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4365028-0EE9-C947-A52E-420F36B26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1902992"/>
            <a:ext cx="4445039" cy="289416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11ABD02-D485-2B42-A876-190C64754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0" i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- 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226257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32D61C-F12F-594B-B833-C42268B4E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E1573F9D-3D17-CD44-AE2C-BFD2A8F2FAC0}"/>
              </a:ext>
            </a:extLst>
          </p:cNvPr>
          <p:cNvSpPr txBox="1">
            <a:spLocks/>
          </p:cNvSpPr>
          <p:nvPr userDrawn="1"/>
        </p:nvSpPr>
        <p:spPr>
          <a:xfrm>
            <a:off x="527382" y="5517232"/>
            <a:ext cx="11137237" cy="652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b-NO" sz="36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b-NO" sz="2400">
                <a:latin typeface="+mj-lt"/>
              </a:rPr>
              <a:t>Presentasjon tema og dato</a:t>
            </a:r>
          </a:p>
        </p:txBody>
      </p:sp>
      <p:pic>
        <p:nvPicPr>
          <p:cNvPr id="9" name="Bilde 8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D78F010-138F-EF44-AA0F-077A31D0B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617" y="2349128"/>
            <a:ext cx="5621687" cy="21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32D61C-F12F-594B-B833-C42268B4E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9A89BD4-E701-1440-9355-205C68B14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64" y="249492"/>
            <a:ext cx="7624460" cy="635901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11ABD02-D485-2B42-A876-190C64754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2" y="3355773"/>
            <a:ext cx="11137237" cy="6523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Velkommen til </a:t>
            </a:r>
            <a:r>
              <a:rPr lang="nb-NO" err="1"/>
              <a:t>HelsaMi</a:t>
            </a:r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E1573F9D-3D17-CD44-AE2C-BFD2A8F2FAC0}"/>
              </a:ext>
            </a:extLst>
          </p:cNvPr>
          <p:cNvSpPr txBox="1">
            <a:spLocks/>
          </p:cNvSpPr>
          <p:nvPr userDrawn="1"/>
        </p:nvSpPr>
        <p:spPr>
          <a:xfrm>
            <a:off x="527382" y="5024532"/>
            <a:ext cx="11137237" cy="6523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b-NO" sz="36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b-NO" sz="2400">
                <a:latin typeface="+mj-lt"/>
              </a:rPr>
              <a:t>Presentasjon tema og dato</a:t>
            </a:r>
          </a:p>
        </p:txBody>
      </p:sp>
    </p:spTree>
    <p:extLst>
      <p:ext uri="{BB962C8B-B14F-4D97-AF65-F5344CB8AC3E}">
        <p14:creationId xmlns:p14="http://schemas.microsoft.com/office/powerpoint/2010/main" val="97300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32D61C-F12F-594B-B833-C42268B4E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9A89BD4-E701-1440-9355-205C68B14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770" y="249492"/>
            <a:ext cx="7624460" cy="63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2D056018-481F-664E-ADFA-18B04C1E9FB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innlegget ditt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03712" y="6381328"/>
            <a:ext cx="8157467" cy="360040"/>
          </a:xfrm>
        </p:spPr>
        <p:txBody>
          <a:bodyPr>
            <a:noAutofit/>
          </a:bodyPr>
          <a:lstStyle>
            <a:lvl1pPr marL="0" indent="0" algn="r">
              <a:buNone/>
              <a:defRPr sz="14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Ditt navn/tittel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3712" y="5983360"/>
            <a:ext cx="8161239" cy="39796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Anledning/møte/forsamling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6381328"/>
            <a:ext cx="2976033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8CC55B-AAE8-3D49-8C20-24A9BDEDAFD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81328"/>
            <a:ext cx="109590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9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ett avrundet hjørne 6">
            <a:extLst>
              <a:ext uri="{FF2B5EF4-FFF2-40B4-BE49-F238E27FC236}">
                <a16:creationId xmlns:a16="http://schemas.microsoft.com/office/drawing/2014/main" id="{2DEADC9C-EFE5-154B-ACC9-26F8B72727C3}"/>
              </a:ext>
            </a:extLst>
          </p:cNvPr>
          <p:cNvSpPr/>
          <p:nvPr userDrawn="1"/>
        </p:nvSpPr>
        <p:spPr>
          <a:xfrm rot="5400000">
            <a:off x="3091028" y="-1284519"/>
            <a:ext cx="4988354" cy="9950898"/>
          </a:xfrm>
          <a:prstGeom prst="round1Rect">
            <a:avLst/>
          </a:prstGeom>
          <a:solidFill>
            <a:srgbClr val="91A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  <a:highlight>
                <a:srgbClr val="ED7004"/>
              </a:highlight>
            </a:endParaRP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2035D2BD-A460-2740-AE45-44F6340EE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2132856"/>
            <a:ext cx="5568619" cy="318547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Temaskifter – sett inn tekst</a:t>
            </a:r>
          </a:p>
        </p:txBody>
      </p:sp>
    </p:spTree>
    <p:extLst>
      <p:ext uri="{BB962C8B-B14F-4D97-AF65-F5344CB8AC3E}">
        <p14:creationId xmlns:p14="http://schemas.microsoft.com/office/powerpoint/2010/main" val="583793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CB1D576-345C-DF44-973F-6ED00BC6D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027" y="476673"/>
            <a:ext cx="1026643" cy="1008112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9967505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tx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 (hvis du må)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09600" y="1196752"/>
            <a:ext cx="9967505" cy="0"/>
          </a:xfrm>
          <a:prstGeom prst="line">
            <a:avLst/>
          </a:prstGeom>
          <a:ln w="9525">
            <a:solidFill>
              <a:srgbClr val="003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>
            <a:extLst>
              <a:ext uri="{FF2B5EF4-FFF2-40B4-BE49-F238E27FC236}">
                <a16:creationId xmlns:a16="http://schemas.microsoft.com/office/drawing/2014/main" id="{3464765B-15A9-0A44-A77A-B542FA8DA8EE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1985459-0823-2A49-94B3-DF5F4BF3E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36610D26-EA3E-1744-9CAD-290ADFBB68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058" y="6172406"/>
            <a:ext cx="1348550" cy="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66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CB1D576-345C-DF44-973F-6ED00BC6D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027" y="476673"/>
            <a:ext cx="1026643" cy="1008112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9993427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tx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 (hvis du må)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09600" y="1196752"/>
            <a:ext cx="9967505" cy="0"/>
          </a:xfrm>
          <a:prstGeom prst="line">
            <a:avLst/>
          </a:prstGeom>
          <a:ln w="9525">
            <a:solidFill>
              <a:srgbClr val="003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>
            <a:extLst>
              <a:ext uri="{FF2B5EF4-FFF2-40B4-BE49-F238E27FC236}">
                <a16:creationId xmlns:a16="http://schemas.microsoft.com/office/drawing/2014/main" id="{3464765B-15A9-0A44-A77A-B542FA8DA8EE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1985459-0823-2A49-94B3-DF5F4BF3E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85228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32D61C-F12F-594B-B833-C42268B4E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11ABD02-D485-2B42-A876-190C64754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0" i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- takk for oppmerksomheten</a:t>
            </a:r>
          </a:p>
        </p:txBody>
      </p:sp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C7874AB-AEF1-0C4B-A935-F28268429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2565400"/>
            <a:ext cx="4495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1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32D61C-F12F-594B-B833-C42268B4E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11ABD02-D485-2B42-A876-190C64754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0" i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- takk for oppmerksomheten</a:t>
            </a:r>
          </a:p>
        </p:txBody>
      </p:sp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C7874AB-AEF1-0C4B-A935-F28268429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13" y="3068960"/>
            <a:ext cx="2747813" cy="1055657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FC31999C-0743-D04A-95AE-AE2804A0E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3068960"/>
            <a:ext cx="4104456" cy="10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90020361-9647-5A4A-B3A2-0596BFFA15A8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E6367BE-4F55-8C4D-BC31-4AB1CDB9F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9950896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aseline="0">
                <a:solidFill>
                  <a:srgbClr val="003283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pic>
        <p:nvPicPr>
          <p:cNvPr id="13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D7B3AF43-5F46-C94C-B647-2F398ED72E1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96" y="429094"/>
            <a:ext cx="1123529" cy="1123529"/>
          </a:xfrm>
          <a:prstGeom prst="rect">
            <a:avLst/>
          </a:prstGeom>
        </p:spPr>
      </p:pic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6878143-A373-F64B-9C8D-7FFD5385D250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3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innlegget ditt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03712" y="6381328"/>
            <a:ext cx="8157467" cy="360040"/>
          </a:xfrm>
        </p:spPr>
        <p:txBody>
          <a:bodyPr>
            <a:noAutofit/>
          </a:bodyPr>
          <a:lstStyle>
            <a:lvl1pPr marL="0" indent="0" algn="r">
              <a:buNone/>
              <a:defRPr sz="14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Ditt navn/tittel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3712" y="5983360"/>
            <a:ext cx="8161239" cy="39796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Anledning/møte/forsamling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6381328"/>
            <a:ext cx="2976033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8CC55B-AAE8-3D49-8C20-24A9BDEDAFD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81328"/>
            <a:ext cx="109590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4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27382" y="5517232"/>
            <a:ext cx="11137237" cy="466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innlegget ditt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03712" y="6381328"/>
            <a:ext cx="8157467" cy="360040"/>
          </a:xfrm>
        </p:spPr>
        <p:txBody>
          <a:bodyPr>
            <a:noAutofit/>
          </a:bodyPr>
          <a:lstStyle>
            <a:lvl1pPr marL="0" indent="0" algn="r">
              <a:buNone/>
              <a:defRPr sz="14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Ditt navn/tittel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3712" y="5983360"/>
            <a:ext cx="8161239" cy="397968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Anledning/møte/forsamling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2" y="6381328"/>
            <a:ext cx="2976033" cy="360040"/>
          </a:xfrm>
        </p:spPr>
        <p:txBody>
          <a:bodyPr>
            <a:normAutofit/>
          </a:bodyPr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8CC55B-AAE8-3D49-8C20-24A9BDEDAFD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81328"/>
            <a:ext cx="109590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utendørs, gress, holder, felt&#10;&#10;Automatisk generert beskrivelse">
            <a:extLst>
              <a:ext uri="{FF2B5EF4-FFF2-40B4-BE49-F238E27FC236}">
                <a16:creationId xmlns:a16="http://schemas.microsoft.com/office/drawing/2014/main" id="{A14BDC11-EC55-8147-9A8C-08D607E47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75C0028F-ECAC-F748-8941-69374F61C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1898340"/>
            <a:ext cx="4452183" cy="28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tx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 (hvis du må)</a:t>
            </a:r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09600" y="1196752"/>
            <a:ext cx="9967505" cy="0"/>
          </a:xfrm>
          <a:prstGeom prst="line">
            <a:avLst/>
          </a:prstGeom>
          <a:ln w="9525">
            <a:solidFill>
              <a:srgbClr val="003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74313038-BAE2-9948-A694-5B4F236F05A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4"/>
            <a:ext cx="1123529" cy="1123529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3464765B-15A9-0A44-A77A-B542FA8DA8EE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A1985459-0823-2A49-94B3-DF5F4BF3E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48287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09600" y="1600202"/>
            <a:ext cx="5102357" cy="413305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6288022" y="1594721"/>
            <a:ext cx="5102357" cy="413305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F28A6002-2642-B04A-BE80-4473424066A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4"/>
            <a:ext cx="1123529" cy="1123529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36C49663-31F0-1E41-BA66-5DFBC43E5824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CC4D1C1D-A449-4544-B391-413ED15AD11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tel 1">
            <a:extLst>
              <a:ext uri="{FF2B5EF4-FFF2-40B4-BE49-F238E27FC236}">
                <a16:creationId xmlns:a16="http://schemas.microsoft.com/office/drawing/2014/main" id="{905408C3-C6BF-0540-9F0B-30AE45C8A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92350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FA62A20-785E-E643-A35B-7806B6A2FA23}"/>
              </a:ext>
            </a:extLst>
          </p:cNvPr>
          <p:cNvSpPr/>
          <p:nvPr userDrawn="1"/>
        </p:nvSpPr>
        <p:spPr>
          <a:xfrm>
            <a:off x="0" y="284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5102357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bg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288022" y="1603401"/>
            <a:ext cx="5102357" cy="4133055"/>
          </a:xfr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Courier New" panose="02070309020205020404" pitchFamily="49" charset="0"/>
              <a:buChar char="o"/>
              <a:defRPr lang="nb-NO" sz="24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6FAAD8"/>
              </a:buClr>
              <a:buFont typeface="Arial" panose="020B0604020202020204" pitchFamily="34" charset="0"/>
              <a:buChar char="•"/>
              <a:defRPr lang="nb-NO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Clr>
                <a:schemeClr val="bg1"/>
              </a:buClr>
              <a:buNone/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7C5732AE-7533-A54B-BC7E-271D5839BD3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9C315F6C-6349-F945-AF9D-46A313EE7B2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3"/>
            <a:ext cx="1123530" cy="1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C1B08CA-2612-A64C-BC66-0CD293552719}"/>
              </a:ext>
            </a:extLst>
          </p:cNvPr>
          <p:cNvSpPr/>
          <p:nvPr userDrawn="1"/>
        </p:nvSpPr>
        <p:spPr>
          <a:xfrm>
            <a:off x="0" y="2840"/>
            <a:ext cx="12192000" cy="6858000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133055"/>
          </a:xfrm>
        </p:spPr>
        <p:txBody>
          <a:bodyPr/>
          <a:lstStyle>
            <a:lvl1pPr marL="342900" indent="-342900">
              <a:buClr>
                <a:srgbClr val="6FAAD8"/>
              </a:buClr>
              <a:buFont typeface="Courier New" panose="02070309020205020404" pitchFamily="49" charset="0"/>
              <a:buChar char="o"/>
              <a:defRPr sz="2400" baseline="0">
                <a:solidFill>
                  <a:schemeClr val="bg1"/>
                </a:solidFill>
              </a:defRPr>
            </a:lvl1pPr>
            <a:lvl2pPr marL="914400" indent="-457200">
              <a:buClr>
                <a:srgbClr val="6FAAD8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>
              <a:buClr>
                <a:srgbClr val="6FAAD8"/>
              </a:buClr>
              <a:defRPr sz="16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 (hvis du må)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CF6C7A0-9224-844C-A16E-37D0AC09A79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5BADA423-50F3-074D-8800-BF3165BEA19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3"/>
            <a:ext cx="1123530" cy="1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an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94BC3A4A-2E1C-ED4C-8E1E-969FDC520DA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96" y="429094"/>
            <a:ext cx="1123529" cy="1123529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34E82948-2404-6B49-914C-A888DC3C8202}"/>
              </a:ext>
            </a:extLst>
          </p:cNvPr>
          <p:cNvSpPr txBox="1">
            <a:spLocks/>
          </p:cNvSpPr>
          <p:nvPr userDrawn="1"/>
        </p:nvSpPr>
        <p:spPr>
          <a:xfrm>
            <a:off x="595808" y="620688"/>
            <a:ext cx="1097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200" kern="1200" baseline="0">
                <a:solidFill>
                  <a:srgbClr val="0032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3283"/>
              </a:solidFill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FAF6B5D5-F47F-2647-A7E0-A2832D3A511D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96752"/>
            <a:ext cx="99508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tel 1">
            <a:extLst>
              <a:ext uri="{FF2B5EF4-FFF2-40B4-BE49-F238E27FC236}">
                <a16:creationId xmlns:a16="http://schemas.microsoft.com/office/drawing/2014/main" id="{C9BB79BE-6E00-9F4F-8F1E-259D3078C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4A86"/>
                </a:solidFill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3200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6FAAD8"/>
              </a:buClr>
              <a:buFont typeface="Courier New" panose="02070309020205020404" pitchFamily="49" charset="0"/>
              <a:buChar char="o"/>
            </a:pPr>
            <a:r>
              <a:rPr lang="nb-NO"/>
              <a:t>Klikk for å redigere tekststiler i malen</a:t>
            </a:r>
          </a:p>
          <a:p>
            <a:pPr marL="914400" lvl="1" indent="-457200">
              <a:buClr>
                <a:srgbClr val="6FAAD8"/>
              </a:buClr>
              <a:buChar char="•"/>
            </a:pPr>
            <a:r>
              <a:rPr lang="nb-NO"/>
              <a:t>Andre nivå</a:t>
            </a:r>
          </a:p>
          <a:p>
            <a:pPr lvl="2">
              <a:buClr>
                <a:srgbClr val="6FAAD8"/>
              </a:buClr>
            </a:pPr>
            <a:r>
              <a:rPr lang="nb-NO"/>
              <a:t>Tredje nivå (hvis du må)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DAF9AC44-FA18-5E4A-821C-AB2312C6826E}"/>
              </a:ext>
            </a:extLst>
          </p:cNvPr>
          <p:cNvSpPr txBox="1">
            <a:spLocks/>
          </p:cNvSpPr>
          <p:nvPr userDrawn="1"/>
        </p:nvSpPr>
        <p:spPr>
          <a:xfrm>
            <a:off x="609600" y="620688"/>
            <a:ext cx="10972800" cy="57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>
              <a:solidFill>
                <a:srgbClr val="004A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94" r:id="rId2"/>
    <p:sldLayoutId id="2147483664" r:id="rId3"/>
    <p:sldLayoutId id="2147483665" r:id="rId4"/>
    <p:sldLayoutId id="2147483690" r:id="rId5"/>
    <p:sldLayoutId id="2147483691" r:id="rId6"/>
    <p:sldLayoutId id="2147483749" r:id="rId7"/>
    <p:sldLayoutId id="2147483750" r:id="rId8"/>
    <p:sldLayoutId id="2147483751" r:id="rId9"/>
    <p:sldLayoutId id="2147483696" r:id="rId10"/>
    <p:sldLayoutId id="2147483697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704" r:id="rId25"/>
  </p:sldLayoutIdLst>
  <p:txStyles>
    <p:titleStyle>
      <a:lvl1pPr algn="ctr" defTabSz="914400" rtl="0" eaLnBrk="1" latinLnBrk="0" hangingPunct="1">
        <a:spcBef>
          <a:spcPct val="0"/>
        </a:spcBef>
        <a:buNone/>
        <a:defRPr lang="nb-NO" sz="3600" kern="1200" baseline="0">
          <a:solidFill>
            <a:srgbClr val="003B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nb-NO" sz="2400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–"/>
        <a:defRPr lang="nb-NO" sz="18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b-NO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nb-NO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bin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yn.heroy.kommune.no/wfdocument.aspx?journalpostid=2020076150&amp;dokid=389785&amp;versjon=1&amp;variant=A&amp;" TargetMode="External"/><Relationship Id="rId2" Type="http://schemas.openxmlformats.org/officeDocument/2006/relationships/hyperlink" Target="https://innsyn.heroy.kommune.no/wfdocument.aspx?journalpostid=2020076150&amp;dokid=389788&amp;versjon=1&amp;variant=A&amp;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nsyn.heroy.kommune.no/wfdocument.aspx?journalpostid=2020076150&amp;dokid=389786&amp;versjon=1&amp;variant=A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glass&#10;&#10;Automatisk generert beskrivelse">
            <a:extLst>
              <a:ext uri="{FF2B5EF4-FFF2-40B4-BE49-F238E27FC236}">
                <a16:creationId xmlns:a16="http://schemas.microsoft.com/office/drawing/2014/main" id="{DE794D01-E107-862C-1639-646CAD6D8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-96836"/>
            <a:ext cx="12192000" cy="6856186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BBA39D3B-2488-B498-A120-065AB7FAA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27534"/>
            <a:ext cx="2821037" cy="7920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58EC133-3177-8912-2614-803BF4AA0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9" b="32852"/>
          <a:stretch/>
        </p:blipFill>
        <p:spPr>
          <a:xfrm>
            <a:off x="0" y="2060848"/>
            <a:ext cx="12192000" cy="25408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9C5B12C-F01F-464D-5932-7F5C60310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b-NO" dirty="0"/>
              <a:t>Samhandlingsprosjektet Helseplattformen fra et brukerperspektiv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075D7B7-C5F2-0E2C-9C16-15D14E924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Svein-Rune Johannesen, leder i Heldeplattformens brukerutvalg 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A25527-A8CA-E15C-1E68-C01FF79EB2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Partnerskapsmøte  </a:t>
            </a:r>
            <a:r>
              <a:rPr lang="nb-NO" dirty="0" err="1"/>
              <a:t>nr</a:t>
            </a:r>
            <a:r>
              <a:rPr lang="nb-NO" dirty="0"/>
              <a:t> 1 – 2024 i Ålesund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CD9950-3921-C7DB-83FF-3DBB92B6A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13.06.24</a:t>
            </a:r>
          </a:p>
        </p:txBody>
      </p:sp>
    </p:spTree>
    <p:extLst>
      <p:ext uri="{BB962C8B-B14F-4D97-AF65-F5344CB8AC3E}">
        <p14:creationId xmlns:p14="http://schemas.microsoft.com/office/powerpoint/2010/main" val="34235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4CE818-E722-CE86-8029-E06C7A5F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9950896" cy="5760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/>
              <a:t>Fastlegeløsning – Hvilken vei går vi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D4CCE3-183B-CC57-DB84-DA7D7CFB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57" y="2244014"/>
            <a:ext cx="5352591" cy="3046442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61DB01D-2743-02D7-D46C-ED7E7902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5619750" cy="477202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Brukerutvalgene ser det som </a:t>
            </a:r>
          </a:p>
          <a:p>
            <a:pPr marL="0" indent="0">
              <a:buNone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avgjørende at fastlegeløsning</a:t>
            </a:r>
          </a:p>
          <a:p>
            <a:pPr marL="0" indent="0">
              <a:buNone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kommer på plass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FAAD8"/>
              </a:buClr>
              <a:buSz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FAAD8"/>
              </a:buClr>
              <a:buSz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jobbes med å finne flere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FAAD8"/>
              </a:buClr>
              <a:buSz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piloter for å teste løsningen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FAAD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Planlagt innføring i mindre skala våren 2025 </a:t>
            </a:r>
          </a:p>
          <a:p>
            <a:pPr marL="0" indent="0">
              <a:buNone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 innføring i større skala høsten 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292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Brukervennlig og nyttig – står sentralt </a:t>
            </a:r>
          </a:p>
        </p:txBody>
      </p:sp>
      <p:pic>
        <p:nvPicPr>
          <p:cNvPr id="12" name="Bilde 11" descr="Et bilde som inneholder utendørs, person, Menneskeansikt, tre&#10;&#10;Automatisk generert beskrivelse">
            <a:extLst>
              <a:ext uri="{FF2B5EF4-FFF2-40B4-BE49-F238E27FC236}">
                <a16:creationId xmlns:a16="http://schemas.microsoft.com/office/drawing/2014/main" id="{6F15B72B-DAC6-DB1A-352C-A2B192D34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8175" b="3"/>
          <a:stretch/>
        </p:blipFill>
        <p:spPr>
          <a:xfrm>
            <a:off x="492869" y="1673158"/>
            <a:ext cx="4856174" cy="3933640"/>
          </a:xfrm>
          <a:prstGeom prst="rect">
            <a:avLst/>
          </a:prstGeom>
          <a:noFill/>
        </p:spPr>
      </p:pic>
      <p:sp>
        <p:nvSpPr>
          <p:cNvPr id="13" name="Plassholder for innhold 1">
            <a:extLst>
              <a:ext uri="{FF2B5EF4-FFF2-40B4-BE49-F238E27FC236}">
                <a16:creationId xmlns:a16="http://schemas.microsoft.com/office/drawing/2014/main" id="{E080E1D3-A84F-6160-9371-E834D6058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05165" y="1678640"/>
            <a:ext cx="5906189" cy="392815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dirty="0"/>
              <a:t>Pasienter, brukere og pårørende </a:t>
            </a:r>
          </a:p>
          <a:p>
            <a:pPr marL="0" indent="0">
              <a:buNone/>
            </a:pPr>
            <a:r>
              <a:rPr lang="nb-NO" dirty="0"/>
              <a:t>skal oppleve </a:t>
            </a:r>
            <a:r>
              <a:rPr lang="nb-NO" dirty="0" err="1"/>
              <a:t>HelsaMi</a:t>
            </a:r>
            <a:r>
              <a:rPr lang="nb-NO" dirty="0"/>
              <a:t> som nyttig og relevant.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24. juni skal </a:t>
            </a:r>
            <a:r>
              <a:rPr lang="nb-NO" dirty="0" err="1"/>
              <a:t>Helseplattformens</a:t>
            </a:r>
            <a:r>
              <a:rPr lang="nb-NO" dirty="0"/>
              <a:t> brukerutvalg </a:t>
            </a:r>
          </a:p>
          <a:p>
            <a:pPr marL="0" indent="0">
              <a:buNone/>
            </a:pPr>
            <a:r>
              <a:rPr lang="nb-NO" dirty="0"/>
              <a:t>teste de mest sentrale funksjonene i </a:t>
            </a:r>
            <a:r>
              <a:rPr lang="nb-NO" dirty="0" err="1"/>
              <a:t>HelsaMi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Dette som innspill til konkrete forbedringer.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Brukerutvalget har reell påvirkning.  </a:t>
            </a:r>
          </a:p>
        </p:txBody>
      </p:sp>
    </p:spTree>
    <p:extLst>
      <p:ext uri="{BB962C8B-B14F-4D97-AF65-F5344CB8AC3E}">
        <p14:creationId xmlns:p14="http://schemas.microsoft.com/office/powerpoint/2010/main" val="10511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80D315C-7759-87E7-7F6F-B041BC08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06" y="1797389"/>
            <a:ext cx="5115680" cy="34738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Vedtak i </a:t>
            </a:r>
            <a:r>
              <a:rPr lang="nb-NO" dirty="0" err="1"/>
              <a:t>Helseplattformens</a:t>
            </a:r>
            <a:r>
              <a:rPr lang="nb-NO" dirty="0"/>
              <a:t> styremøte høsten 2023 om etablering av brukerutvalg. </a:t>
            </a:r>
          </a:p>
          <a:p>
            <a:endParaRPr lang="nb-NO" dirty="0"/>
          </a:p>
          <a:p>
            <a:r>
              <a:rPr lang="nb-NO" dirty="0"/>
              <a:t>Representasjon fra:</a:t>
            </a:r>
          </a:p>
          <a:p>
            <a:pPr lvl="1"/>
            <a:r>
              <a:rPr lang="nb-NO" dirty="0"/>
              <a:t>sykehusforetakene (HF),</a:t>
            </a:r>
          </a:p>
          <a:p>
            <a:pPr lvl="1"/>
            <a:r>
              <a:rPr lang="nb-NO" dirty="0"/>
              <a:t>sykehusapotekene,</a:t>
            </a:r>
          </a:p>
          <a:p>
            <a:pPr lvl="1"/>
            <a:r>
              <a:rPr lang="nb-NO" dirty="0"/>
              <a:t>Levanger, Ørland og Ålesund kommune</a:t>
            </a:r>
          </a:p>
          <a:p>
            <a:pPr lvl="1"/>
            <a:r>
              <a:rPr lang="nb-NO" dirty="0"/>
              <a:t>regionalt brukerutvalg (RBU)</a:t>
            </a: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A758FA2-4774-73E6-EF1C-C604F672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nb-NO" dirty="0" err="1">
                <a:cs typeface="Calibri"/>
              </a:rPr>
              <a:t>Helseplattformens</a:t>
            </a:r>
            <a:r>
              <a:rPr lang="nb-NO" dirty="0">
                <a:cs typeface="Calibri"/>
              </a:rPr>
              <a:t> brukerutvalg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2541"/>
            <a:ext cx="5427894" cy="241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utoShape 6" descr="https://noc-powerpoint.officeapps.live.com/pods/GetClipboardImage.ashx?Id=000654dc-803c-4678-bd0c-177c31653725&amp;DC=NO4&amp;pkey=d30da70a-9bbb-4f2d-8111-5cd2f5d36133&amp;wdwaccluster=NO4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https://noc-powerpoint.officeapps.live.com/pods/GetClipboardImage.ashx?Id=9ad5f912-6b28-4f74-848e-851be1f9b9c8&amp;DC=NO4&amp;pkey=a5e4abc5-1bd9-4169-976c-ce7636e56b7f&amp;wdwaccluster=NO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10" descr="https://noc-powerpoint.officeapps.live.com/pods/GetClipboardImage.ashx?Id=9ad5f912-6b28-4f74-848e-851be1f9b9c8&amp;DC=NO4&amp;pkey=a5e4abc5-1bd9-4169-976c-ce7636e56b7f&amp;wdwaccluster=NO4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13" name="AutoShape 12" descr="https://noc-powerpoint.officeapps.live.com/pods/GetClipboardImage.ashx?Id=9ad5f912-6b28-4f74-848e-851be1f9b9c8&amp;DC=NO4&amp;pkey=a5e4abc5-1bd9-4169-976c-ce7636e56b7f&amp;wdwaccluster=NO4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32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53E5736-A463-2453-F30D-1D98F23C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b-NO" dirty="0"/>
              <a:t>Brukerutvalg Helseplattformen AS 2024</a:t>
            </a:r>
          </a:p>
        </p:txBody>
      </p:sp>
      <p:pic>
        <p:nvPicPr>
          <p:cNvPr id="11" name="Plassholder for innhold 10" descr="Et bilde som inneholder Menneskeansikt, konstruksjon, klær, person&#10;&#10;Automatisk generert beskrivelse">
            <a:extLst>
              <a:ext uri="{FF2B5EF4-FFF2-40B4-BE49-F238E27FC236}">
                <a16:creationId xmlns:a16="http://schemas.microsoft.com/office/drawing/2014/main" id="{0649202E-EB2E-5019-FA33-A52F5A17C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217758"/>
            <a:ext cx="1926997" cy="1284665"/>
          </a:xfrm>
        </p:spPr>
      </p:pic>
      <p:pic>
        <p:nvPicPr>
          <p:cNvPr id="14" name="Bilde 13" descr="Et bilde som inneholder Menneskeansikt, klær, person, konstruksjon&#10;&#10;Automatisk generert beskrivelse">
            <a:extLst>
              <a:ext uri="{FF2B5EF4-FFF2-40B4-BE49-F238E27FC236}">
                <a16:creationId xmlns:a16="http://schemas.microsoft.com/office/drawing/2014/main" id="{B59AB52A-1630-025D-B0A4-1D3E9713E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354195"/>
            <a:ext cx="1926997" cy="1284665"/>
          </a:xfrm>
          <a:prstGeom prst="rect">
            <a:avLst/>
          </a:prstGeom>
        </p:spPr>
      </p:pic>
      <p:pic>
        <p:nvPicPr>
          <p:cNvPr id="16" name="Bilde 15" descr="Et bilde som inneholder klær, konstruksjon, person, Menneskeansikt&#10;&#10;Automatisk generert beskrivelse">
            <a:extLst>
              <a:ext uri="{FF2B5EF4-FFF2-40B4-BE49-F238E27FC236}">
                <a16:creationId xmlns:a16="http://schemas.microsoft.com/office/drawing/2014/main" id="{37FC73F7-1EB0-F020-1CFA-5069E29D3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5059496"/>
            <a:ext cx="1926997" cy="1284665"/>
          </a:xfrm>
          <a:prstGeom prst="rect">
            <a:avLst/>
          </a:prstGeom>
        </p:spPr>
      </p:pic>
      <p:pic>
        <p:nvPicPr>
          <p:cNvPr id="18" name="Bilde 17" descr="Et bilde som inneholder klær, Menneskeansikt, person, konstruksjon&#10;&#10;Automatisk generert beskrivelse">
            <a:extLst>
              <a:ext uri="{FF2B5EF4-FFF2-40B4-BE49-F238E27FC236}">
                <a16:creationId xmlns:a16="http://schemas.microsoft.com/office/drawing/2014/main" id="{8DFF2C9B-6D0F-30AD-FEEE-4593B587F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49" y="1350476"/>
            <a:ext cx="1926998" cy="1284666"/>
          </a:xfrm>
          <a:prstGeom prst="rect">
            <a:avLst/>
          </a:prstGeom>
        </p:spPr>
      </p:pic>
      <p:pic>
        <p:nvPicPr>
          <p:cNvPr id="20" name="Bilde 19" descr="Et bilde som inneholder klær, person, konstruksjon, Menneskeansikt&#10;&#10;Automatisk generert beskrivelse">
            <a:extLst>
              <a:ext uri="{FF2B5EF4-FFF2-40B4-BE49-F238E27FC236}">
                <a16:creationId xmlns:a16="http://schemas.microsoft.com/office/drawing/2014/main" id="{33FA3300-4981-93B2-317A-FEE0EAF88A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06" y="3235062"/>
            <a:ext cx="1926997" cy="1284665"/>
          </a:xfrm>
          <a:prstGeom prst="rect">
            <a:avLst/>
          </a:prstGeom>
        </p:spPr>
      </p:pic>
      <p:pic>
        <p:nvPicPr>
          <p:cNvPr id="22" name="Bilde 21" descr="Et bilde som inneholder person, klær, Menneskeansikt, konstruksjon&#10;&#10;Automatisk generert beskrivelse">
            <a:extLst>
              <a:ext uri="{FF2B5EF4-FFF2-40B4-BE49-F238E27FC236}">
                <a16:creationId xmlns:a16="http://schemas.microsoft.com/office/drawing/2014/main" id="{0D5E7C5E-E071-B408-326E-D663CA11F4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44" y="5060147"/>
            <a:ext cx="1926999" cy="1284666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8A2B273-3A4A-8E47-0160-0B925A904760}"/>
              </a:ext>
            </a:extLst>
          </p:cNvPr>
          <p:cNvSpPr txBox="1"/>
          <p:nvPr/>
        </p:nvSpPr>
        <p:spPr>
          <a:xfrm>
            <a:off x="2468932" y="4586991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Rabia Kahn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789440A-D278-5559-C105-420D72512E8D}"/>
              </a:ext>
            </a:extLst>
          </p:cNvPr>
          <p:cNvSpPr txBox="1"/>
          <p:nvPr/>
        </p:nvSpPr>
        <p:spPr>
          <a:xfrm>
            <a:off x="2438400" y="2753707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Kirsten Paasche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E439FC3-829F-3FA4-BD7D-ABE7FD09E13E}"/>
              </a:ext>
            </a:extLst>
          </p:cNvPr>
          <p:cNvSpPr txBox="1"/>
          <p:nvPr/>
        </p:nvSpPr>
        <p:spPr>
          <a:xfrm>
            <a:off x="4626955" y="4586999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>
                <a:ea typeface="+mn-lt"/>
                <a:cs typeface="+mn-lt"/>
              </a:rPr>
              <a:t>Jens Solem</a:t>
            </a:r>
            <a:endParaRPr lang="nb-NO" sz="12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D3A3F4DE-5DB0-258A-0FB1-0792074BDA09}"/>
              </a:ext>
            </a:extLst>
          </p:cNvPr>
          <p:cNvSpPr txBox="1"/>
          <p:nvPr/>
        </p:nvSpPr>
        <p:spPr>
          <a:xfrm>
            <a:off x="2324917" y="6518002"/>
            <a:ext cx="2675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Svein-Rune Johannessen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CCBE091F-4018-D52D-F9FD-0CF427D1122E}"/>
              </a:ext>
            </a:extLst>
          </p:cNvPr>
          <p:cNvSpPr txBox="1"/>
          <p:nvPr/>
        </p:nvSpPr>
        <p:spPr>
          <a:xfrm>
            <a:off x="4607692" y="2757942"/>
            <a:ext cx="26754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 Oddbjørn Ingebrigtsen</a:t>
            </a:r>
          </a:p>
          <a:p>
            <a:endParaRPr lang="nb-NO" sz="1200" dirty="0">
              <a:cs typeface="Calibri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0CCFF220-32E6-8886-4B8B-6D03C36A1AB9}"/>
              </a:ext>
            </a:extLst>
          </p:cNvPr>
          <p:cNvSpPr txBox="1"/>
          <p:nvPr/>
        </p:nvSpPr>
        <p:spPr>
          <a:xfrm>
            <a:off x="4653257" y="6518002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Olav Malmo</a:t>
            </a:r>
          </a:p>
        </p:txBody>
      </p:sp>
      <p:pic>
        <p:nvPicPr>
          <p:cNvPr id="17" name="Plassholder for innhold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1" t="2794" r="1" b="22372"/>
          <a:stretch/>
        </p:blipFill>
        <p:spPr>
          <a:xfrm>
            <a:off x="7049523" y="5009388"/>
            <a:ext cx="1869393" cy="1383046"/>
          </a:xfrm>
          <a:prstGeom prst="rect">
            <a:avLst/>
          </a:prstGeom>
        </p:spPr>
      </p:pic>
      <p:pic>
        <p:nvPicPr>
          <p:cNvPr id="19" name="Plassholder for innhold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7477" r="11254" b="26379"/>
          <a:stretch/>
        </p:blipFill>
        <p:spPr>
          <a:xfrm>
            <a:off x="7058488" y="3245224"/>
            <a:ext cx="1870359" cy="1312730"/>
          </a:xfrm>
          <a:prstGeom prst="rect">
            <a:avLst/>
          </a:prstGeom>
        </p:spPr>
      </p:pic>
      <p:pic>
        <p:nvPicPr>
          <p:cNvPr id="21" name="Plassholder for innhold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4" t="22439" r="10674" b="14505"/>
          <a:stretch/>
        </p:blipFill>
        <p:spPr>
          <a:xfrm>
            <a:off x="6975368" y="1371600"/>
            <a:ext cx="1890727" cy="1281954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CCBE091F-4018-D52D-F9FD-0CF427D1122E}"/>
              </a:ext>
            </a:extLst>
          </p:cNvPr>
          <p:cNvSpPr txBox="1"/>
          <p:nvPr/>
        </p:nvSpPr>
        <p:spPr>
          <a:xfrm>
            <a:off x="6992305" y="2766908"/>
            <a:ext cx="26754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 Julie Ramstad</a:t>
            </a:r>
          </a:p>
          <a:p>
            <a:endParaRPr lang="nb-NO" sz="1200" dirty="0">
              <a:cs typeface="Calibri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8E439FC3-829F-3FA4-BD7D-ABE7FD09E13E}"/>
              </a:ext>
            </a:extLst>
          </p:cNvPr>
          <p:cNvSpPr txBox="1"/>
          <p:nvPr/>
        </p:nvSpPr>
        <p:spPr>
          <a:xfrm>
            <a:off x="7038468" y="4587000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Victoria Ulstein Sporsheim  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CFF220-32E6-8886-4B8B-6D03C36A1AB9}"/>
              </a:ext>
            </a:extLst>
          </p:cNvPr>
          <p:cNvSpPr txBox="1"/>
          <p:nvPr/>
        </p:nvSpPr>
        <p:spPr>
          <a:xfrm>
            <a:off x="7118556" y="6518001"/>
            <a:ext cx="267545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/>
              <a:t>Hans-Fredrik </a:t>
            </a:r>
            <a:r>
              <a:rPr lang="nb-NO" sz="1200" dirty="0" err="1"/>
              <a:t>Donjem</a:t>
            </a:r>
            <a:r>
              <a:rPr lang="nb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68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>
            <a:extLst>
              <a:ext uri="{FF2B5EF4-FFF2-40B4-BE49-F238E27FC236}">
                <a16:creationId xmlns:a16="http://schemas.microsoft.com/office/drawing/2014/main" id="{09B00F86-C31B-3889-DA9B-79B8357F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Samhandling og involvering mellom</a:t>
            </a:r>
          </a:p>
        </p:txBody>
      </p:sp>
      <p:pic>
        <p:nvPicPr>
          <p:cNvPr id="13" name="Bilde 12" descr="Et bilde som inneholder tekst, elektronikk, skjermbilde, Mobiltelefon&#10;&#10;Automatisk generert beskrivelse">
            <a:extLst>
              <a:ext uri="{FF2B5EF4-FFF2-40B4-BE49-F238E27FC236}">
                <a16:creationId xmlns:a16="http://schemas.microsoft.com/office/drawing/2014/main" id="{916F5510-BB52-3AE3-9613-CF0B56FCF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74" y="2342614"/>
            <a:ext cx="1946706" cy="4152680"/>
          </a:xfrm>
          <a:prstGeom prst="rect">
            <a:avLst/>
          </a:prstGeom>
        </p:spPr>
      </p:pic>
      <p:pic>
        <p:nvPicPr>
          <p:cNvPr id="16" name="Bilde 15" descr="Et bilde som inneholder kunst, sirkel, tegning, tegnefilm&#10;&#10;Automatisk generert beskrivelse">
            <a:extLst>
              <a:ext uri="{FF2B5EF4-FFF2-40B4-BE49-F238E27FC236}">
                <a16:creationId xmlns:a16="http://schemas.microsoft.com/office/drawing/2014/main" id="{8E9BAB8E-A5B7-2E99-B757-E40EF0C7E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33" y="1339166"/>
            <a:ext cx="4898146" cy="4898146"/>
          </a:xfrm>
          <a:prstGeom prst="rect">
            <a:avLst/>
          </a:prstGeom>
        </p:spPr>
      </p:pic>
      <p:sp>
        <p:nvSpPr>
          <p:cNvPr id="18" name="Plassholder for innhold 17">
            <a:extLst>
              <a:ext uri="{FF2B5EF4-FFF2-40B4-BE49-F238E27FC236}">
                <a16:creationId xmlns:a16="http://schemas.microsoft.com/office/drawing/2014/main" id="{51AACF89-CD69-4E01-D68F-90059FD9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600202"/>
            <a:ext cx="2969623" cy="413305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Pil: venstre og høyre 20">
            <a:extLst>
              <a:ext uri="{FF2B5EF4-FFF2-40B4-BE49-F238E27FC236}">
                <a16:creationId xmlns:a16="http://schemas.microsoft.com/office/drawing/2014/main" id="{574A8136-C36C-11E6-B58E-274F6C89F184}"/>
              </a:ext>
            </a:extLst>
          </p:cNvPr>
          <p:cNvSpPr/>
          <p:nvPr/>
        </p:nvSpPr>
        <p:spPr>
          <a:xfrm>
            <a:off x="7573104" y="4160972"/>
            <a:ext cx="802469" cy="257982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6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761" r="508" b="1218"/>
          <a:stretch/>
        </p:blipFill>
        <p:spPr>
          <a:xfrm>
            <a:off x="-98516" y="-68863"/>
            <a:ext cx="12296172" cy="8108274"/>
          </a:xfrm>
          <a:prstGeom prst="rect">
            <a:avLst/>
          </a:prstGeom>
        </p:spPr>
      </p:pic>
      <p:pic>
        <p:nvPicPr>
          <p:cNvPr id="6" name="Bilde 4">
            <a:extLst>
              <a:ext uri="{FF2B5EF4-FFF2-40B4-BE49-F238E27FC236}">
                <a16:creationId xmlns:a16="http://schemas.microsoft.com/office/drawing/2014/main" id="{7C26AC5C-93D4-9CD3-A598-0F539E8E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96" y="1893099"/>
            <a:ext cx="4112216" cy="158517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62462" y="3754187"/>
            <a:ext cx="52871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1">
                    <a:lumMod val="50000"/>
                  </a:schemeClr>
                </a:solidFill>
              </a:rPr>
              <a:t>235 000 brukere</a:t>
            </a:r>
          </a:p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32 % av innbyggerne i Midt-Norge</a:t>
            </a:r>
            <a:r>
              <a:rPr lang="nb-NO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nb-NO" sz="1600" b="1" dirty="0">
                <a:solidFill>
                  <a:schemeClr val="accent1">
                    <a:lumMod val="50000"/>
                  </a:schemeClr>
                </a:solidFill>
              </a:rPr>
              <a:t>(per mai 2024)</a:t>
            </a:r>
          </a:p>
        </p:txBody>
      </p:sp>
    </p:spTree>
    <p:extLst>
      <p:ext uri="{BB962C8B-B14F-4D97-AF65-F5344CB8AC3E}">
        <p14:creationId xmlns:p14="http://schemas.microsoft.com/office/powerpoint/2010/main" val="361812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9600" y="1500554"/>
            <a:ext cx="6705599" cy="5040923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nb-NO" sz="2800" dirty="0"/>
              <a:t>Brukertesting av </a:t>
            </a:r>
            <a:r>
              <a:rPr lang="nb-NO" sz="2800" dirty="0" err="1"/>
              <a:t>HelsaMi</a:t>
            </a:r>
            <a:r>
              <a:rPr lang="nb-NO" sz="2800" dirty="0"/>
              <a:t> er en sentral oppgave i arbeidet med brukerinvolvering. </a:t>
            </a:r>
          </a:p>
          <a:p>
            <a:pPr fontAlgn="base">
              <a:lnSpc>
                <a:spcPct val="110000"/>
              </a:lnSpc>
            </a:pPr>
            <a:endParaRPr lang="nb-NO" sz="2800" dirty="0"/>
          </a:p>
          <a:p>
            <a:pPr fontAlgn="base">
              <a:lnSpc>
                <a:spcPct val="110000"/>
              </a:lnSpc>
            </a:pPr>
            <a:r>
              <a:rPr lang="nb-NO" sz="2800" dirty="0"/>
              <a:t>Brukerutvalget i Helseplattformen skal bidra med brukertesting og rekruttere kandidater for brukerinvolvering samt brukertesting. 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Brukerinvolvering </a:t>
            </a:r>
            <a:r>
              <a:rPr lang="nb-NO" dirty="0" err="1"/>
              <a:t>HelsaMi</a:t>
            </a:r>
            <a:r>
              <a:rPr lang="nb-NO" dirty="0"/>
              <a:t> – brukerutvalget har oppdrag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25363" r="9612" b="7450"/>
          <a:stretch/>
        </p:blipFill>
        <p:spPr>
          <a:xfrm>
            <a:off x="6804865" y="2004647"/>
            <a:ext cx="5151985" cy="31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Tilbakemeldinger fra innbyggere i midten mai </a:t>
            </a:r>
          </a:p>
        </p:txBody>
      </p:sp>
      <p:pic>
        <p:nvPicPr>
          <p:cNvPr id="3074" name="Picture 2" descr="f9e60fe6-44b7-4cbe-bbf8-daf7a710a235@eurprd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 r="3670" b="11521"/>
          <a:stretch/>
        </p:blipFill>
        <p:spPr bwMode="auto">
          <a:xfrm>
            <a:off x="912160" y="1267090"/>
            <a:ext cx="3193216" cy="555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405021" y="1551753"/>
            <a:ext cx="615994" cy="253638"/>
          </a:xfrm>
          <a:prstGeom prst="rect">
            <a:avLst/>
          </a:prstGeom>
          <a:solidFill>
            <a:srgbClr val="E3E9F1"/>
          </a:solidFill>
        </p:spPr>
        <p:txBody>
          <a:bodyPr wrap="square" rtlCol="0">
            <a:spAutoFit/>
          </a:bodyPr>
          <a:lstStyle/>
          <a:p>
            <a:endParaRPr lang="nb-NO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278803" y="2549629"/>
            <a:ext cx="695319" cy="205295"/>
          </a:xfrm>
          <a:prstGeom prst="rect">
            <a:avLst/>
          </a:prstGeom>
          <a:solidFill>
            <a:srgbClr val="E3E9F1"/>
          </a:solidFill>
        </p:spPr>
        <p:txBody>
          <a:bodyPr wrap="square" rtlCol="0">
            <a:spAutoFit/>
          </a:bodyPr>
          <a:lstStyle/>
          <a:p>
            <a:endParaRPr lang="nb-NO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197715" y="3687118"/>
            <a:ext cx="823300" cy="193221"/>
          </a:xfrm>
          <a:prstGeom prst="rect">
            <a:avLst/>
          </a:prstGeom>
          <a:solidFill>
            <a:srgbClr val="E3E9F1"/>
          </a:solidFill>
        </p:spPr>
        <p:txBody>
          <a:bodyPr wrap="square" rtlCol="0">
            <a:spAutoFit/>
          </a:bodyPr>
          <a:lstStyle/>
          <a:p>
            <a:endParaRPr lang="nb-NO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162547" y="4824251"/>
            <a:ext cx="823300" cy="193221"/>
          </a:xfrm>
          <a:prstGeom prst="rect">
            <a:avLst/>
          </a:prstGeom>
          <a:solidFill>
            <a:srgbClr val="E3E9F1"/>
          </a:solidFill>
        </p:spPr>
        <p:txBody>
          <a:bodyPr wrap="square" rtlCol="0">
            <a:spAutoFit/>
          </a:bodyPr>
          <a:lstStyle/>
          <a:p>
            <a:endParaRPr lang="nb-NO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Bilde 9" descr="Et bilde som inneholder tekst, skjermbilde, Font, Operativsystem&#10;&#10;Automatisk generert beskrivelse">
            <a:extLst>
              <a:ext uri="{FF2B5EF4-FFF2-40B4-BE49-F238E27FC236}">
                <a16:creationId xmlns:a16="http://schemas.microsoft.com/office/drawing/2014/main" id="{E3FC344A-40D2-6EEE-52BD-151B1BE8E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8" r="5655" b="1619"/>
          <a:stretch/>
        </p:blipFill>
        <p:spPr>
          <a:xfrm>
            <a:off x="4292478" y="2215654"/>
            <a:ext cx="4663954" cy="391550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4853353" y="2342903"/>
            <a:ext cx="1066801" cy="158402"/>
          </a:xfrm>
          <a:prstGeom prst="rect">
            <a:avLst/>
          </a:prstGeom>
          <a:solidFill>
            <a:srgbClr val="E3E9F1"/>
          </a:solidFill>
        </p:spPr>
        <p:txBody>
          <a:bodyPr wrap="square" rtlCol="0">
            <a:spAutoFit/>
          </a:bodyPr>
          <a:lstStyle/>
          <a:p>
            <a:endParaRPr lang="nb-NO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Bindepunkt 8"/>
          <p:cNvSpPr/>
          <p:nvPr/>
        </p:nvSpPr>
        <p:spPr>
          <a:xfrm>
            <a:off x="4290646" y="2243396"/>
            <a:ext cx="433754" cy="445477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534" y="3014074"/>
            <a:ext cx="3112110" cy="10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6003" y="2051539"/>
            <a:ext cx="4634482" cy="3726472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Skaper større trygghet - </a:t>
            </a:r>
            <a:r>
              <a:rPr lang="nb-NO" dirty="0"/>
              <a:t>digitalt pakningsvedlegg 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88731" y="1330571"/>
            <a:ext cx="63011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 - Informasjon om legemidler </a:t>
            </a:r>
            <a:r>
              <a:rPr lang="nb-NO" sz="2000" b="1" dirty="0"/>
              <a:t>oppdateres raskere digitalt </a:t>
            </a:r>
            <a:r>
              <a:rPr lang="nb-NO" sz="2000" dirty="0"/>
              <a:t>enn på papir, noe som er særlig viktig når jeg er på reise, forteller Malmo.</a:t>
            </a:r>
          </a:p>
          <a:p>
            <a:endParaRPr lang="nb-NO" sz="2000" dirty="0"/>
          </a:p>
          <a:p>
            <a:r>
              <a:rPr lang="nb-NO" sz="2000" dirty="0"/>
              <a:t> </a:t>
            </a:r>
            <a:r>
              <a:rPr lang="nb-NO" sz="1400" dirty="0"/>
              <a:t>- Bivirkninger kan oppstå når du minst venter det. Da er det betryggende å kunne lese seg opp på dette, uten at du trenger å ha pakningsvedlegget som ligger i papir inni medisinesken, sier han.</a:t>
            </a:r>
          </a:p>
          <a:p>
            <a:endParaRPr lang="nb-NO" sz="2000" dirty="0"/>
          </a:p>
          <a:p>
            <a:r>
              <a:rPr lang="nb-NO" sz="2000" dirty="0"/>
              <a:t> - Med digital versjon av pakningsvedlegg kan man endre størrelsen på teksten selv. </a:t>
            </a:r>
            <a:r>
              <a:rPr lang="nb-NO" sz="2000" b="1" dirty="0"/>
              <a:t>Digitaliseringen gjør det mye lettere for enhver med nedsatt syn </a:t>
            </a:r>
            <a:r>
              <a:rPr lang="nb-NO" sz="2000" dirty="0"/>
              <a:t>å få tilgang til kritisk informasjon om bivirkninger og kontraindikasjoner, forteller Malmo.</a:t>
            </a:r>
          </a:p>
          <a:p>
            <a:endParaRPr lang="nb-NO" dirty="0"/>
          </a:p>
          <a:p>
            <a:r>
              <a:rPr lang="nb-NO" dirty="0"/>
              <a:t>-  Nå kan man få oppdatert informasjon rett i </a:t>
            </a:r>
            <a:r>
              <a:rPr lang="nb-NO" dirty="0" err="1"/>
              <a:t>HelsaMi</a:t>
            </a:r>
            <a:r>
              <a:rPr lang="nb-NO" dirty="0"/>
              <a:t>, og det er jo virkelig både </a:t>
            </a:r>
            <a:r>
              <a:rPr lang="nb-NO" b="1" dirty="0"/>
              <a:t>betryggende og mye mer brukervennlig</a:t>
            </a:r>
            <a:r>
              <a:rPr lang="nb-NO" dirty="0"/>
              <a:t>, avslutter Kirsten </a:t>
            </a:r>
            <a:r>
              <a:rPr lang="nb-NO" dirty="0" err="1"/>
              <a:t>Paache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660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I samband med politiske behandling  -Signering av tjenesteavtale Helseplattformen, har brukerutvalget gitt innspill til Herøy, Volda og Ørsta. Disse vedleggene fra oss har fulgt den politiske saken:</a:t>
            </a:r>
            <a:endParaRPr lang="nb-NO" dirty="0">
              <a:cs typeface="Calibri"/>
            </a:endParaRPr>
          </a:p>
          <a:p>
            <a:pPr marL="571500" lvl="1" indent="0">
              <a:buNone/>
            </a:pPr>
            <a:r>
              <a:rPr lang="nb-NO" sz="2400" dirty="0">
                <a:ea typeface="+mn-lt"/>
                <a:cs typeface="+mn-lt"/>
              </a:rPr>
              <a:t>-</a:t>
            </a:r>
            <a:r>
              <a:rPr lang="nb-NO" sz="2400" dirty="0">
                <a:ea typeface="+mn-lt"/>
                <a:cs typeface="+mn-lt"/>
                <a:hlinkClick r:id="rId2"/>
              </a:rPr>
              <a:t>Uttale fra brukerutvalget (BU) Helseplattformen</a:t>
            </a:r>
            <a:r>
              <a:rPr lang="nb-NO" sz="2400" dirty="0">
                <a:ea typeface="+mn-lt"/>
                <a:cs typeface="+mn-lt"/>
              </a:rPr>
              <a:t> </a:t>
            </a:r>
            <a:endParaRPr lang="nb-NO" sz="2400" dirty="0"/>
          </a:p>
          <a:p>
            <a:pPr marL="571500" lvl="1" indent="0">
              <a:buNone/>
            </a:pPr>
            <a:r>
              <a:rPr lang="nb-NO" sz="2400" dirty="0">
                <a:ea typeface="+mn-lt"/>
                <a:cs typeface="+mn-lt"/>
              </a:rPr>
              <a:t>-</a:t>
            </a:r>
            <a:r>
              <a:rPr lang="nb-NO" sz="2400" dirty="0">
                <a:ea typeface="+mn-lt"/>
                <a:cs typeface="+mn-lt"/>
                <a:hlinkClick r:id="rId3"/>
              </a:rPr>
              <a:t>Sak 115-23 Uttalelse Helseplattformen - fra BUene i Midt-Norge </a:t>
            </a:r>
            <a:endParaRPr lang="nb-NO" sz="2400" dirty="0"/>
          </a:p>
          <a:p>
            <a:pPr marL="571500" lvl="1" indent="0">
              <a:buNone/>
            </a:pPr>
            <a:r>
              <a:rPr lang="nb-NO" sz="2400" dirty="0">
                <a:ea typeface="+mn-lt"/>
                <a:cs typeface="+mn-lt"/>
              </a:rPr>
              <a:t>-</a:t>
            </a:r>
            <a:r>
              <a:rPr lang="nb-NO" sz="2400" dirty="0">
                <a:ea typeface="+mn-lt"/>
                <a:cs typeface="+mn-lt"/>
                <a:hlinkClick r:id="rId4"/>
              </a:rPr>
              <a:t>231023 Helseplattformen vedtak regionalt brukerutvalg </a:t>
            </a:r>
            <a:r>
              <a:rPr lang="nb-NO" sz="2400" dirty="0">
                <a:ea typeface="+mn-lt"/>
                <a:cs typeface="+mn-lt"/>
              </a:rPr>
              <a:t> </a:t>
            </a:r>
            <a:endParaRPr lang="nb-NO" sz="2400" dirty="0"/>
          </a:p>
          <a:p>
            <a:r>
              <a:rPr lang="nb-NO" dirty="0">
                <a:ea typeface="+mn-lt"/>
                <a:cs typeface="+mn-lt"/>
              </a:rPr>
              <a:t>Herøy kommune sa nei og trakk seg ut fra videre samarbeid om Helseplattformen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Volda og Ørsta beholder opsjonsavtalen, men utsetter innføring  og går ikke på som planlagt i april 2025 </a:t>
            </a:r>
            <a:endParaRPr lang="nb-NO" dirty="0"/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nb-NO" dirty="0">
                <a:cs typeface="Calibri"/>
              </a:rPr>
              <a:t>Helseplattformens</a:t>
            </a:r>
            <a:r>
              <a:rPr lang="nb-NO">
                <a:cs typeface="Calibri"/>
              </a:rPr>
              <a:t> </a:t>
            </a:r>
            <a:r>
              <a:rPr lang="nb-NO" dirty="0">
                <a:cs typeface="Calibri"/>
              </a:rPr>
              <a:t>brukerutvalg har gitt </a:t>
            </a:r>
            <a:r>
              <a:rPr lang="nb-NO">
                <a:cs typeface="Calibri"/>
              </a:rPr>
              <a:t>innspill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8545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 PPT mal" id="{8B66EDD4-F265-A84B-834D-D9D886DFCFB1}" vid="{C90E041E-23C4-A147-9F51-92AF348637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a94f81-2591-495a-bcbe-3ec2cc06eb69">
      <UserInfo>
        <DisplayName>Jansen, Thorleif</DisplayName>
        <AccountId>138</AccountId>
        <AccountType/>
      </UserInfo>
      <UserInfo>
        <DisplayName>Sund, Janne Kutschera</DisplayName>
        <AccountId>62</AccountId>
        <AccountType/>
      </UserInfo>
      <UserInfo>
        <DisplayName>Neeraas, Inger Lise</DisplayName>
        <AccountId>167</AccountId>
        <AccountType/>
      </UserInfo>
      <UserInfo>
        <DisplayName>Devold, Monica Nesset</DisplayName>
        <AccountId>163</AccountId>
        <AccountType/>
      </UserInfo>
      <UserInfo>
        <DisplayName>Årnes, Kjersti</DisplayName>
        <AccountId>14</AccountId>
        <AccountType/>
      </UserInfo>
      <UserInfo>
        <DisplayName>Haukø, Jenny Ann Irene</DisplayName>
        <AccountId>110</AccountId>
        <AccountType/>
      </UserInfo>
      <UserInfo>
        <DisplayName>Engberg, Tone</DisplayName>
        <AccountId>48</AccountId>
        <AccountType/>
      </UserInfo>
      <UserInfo>
        <DisplayName>Onen, Hanne Schanche</DisplayName>
        <AccountId>201</AccountId>
        <AccountType/>
      </UserInfo>
    </SharedWithUsers>
    <_activity xmlns="52a40164-59db-4bf7-b0a7-49317fe6f6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A77DCDA09C4E4397173FC4B34B0D68" ma:contentTypeVersion="14" ma:contentTypeDescription="Opprett et nytt dokument." ma:contentTypeScope="" ma:versionID="38d5d1cb4db43d97cf89d2ab2ff20b71">
  <xsd:schema xmlns:xsd="http://www.w3.org/2001/XMLSchema" xmlns:xs="http://www.w3.org/2001/XMLSchema" xmlns:p="http://schemas.microsoft.com/office/2006/metadata/properties" xmlns:ns3="12a94f81-2591-495a-bcbe-3ec2cc06eb69" xmlns:ns4="52a40164-59db-4bf7-b0a7-49317fe6f665" targetNamespace="http://schemas.microsoft.com/office/2006/metadata/properties" ma:root="true" ma:fieldsID="34bc5746af095de09f621716735f8c11" ns3:_="" ns4:_="">
    <xsd:import namespace="12a94f81-2591-495a-bcbe-3ec2cc06eb69"/>
    <xsd:import namespace="52a40164-59db-4bf7-b0a7-49317fe6f6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94f81-2591-495a-bcbe-3ec2cc06eb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40164-59db-4bf7-b0a7-49317fe6f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61FDB-1D0E-46E8-AD52-74CE1E640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25A0F-CE71-4B3F-830E-077ADEE854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a40164-59db-4bf7-b0a7-49317fe6f665"/>
    <ds:schemaRef ds:uri="http://purl.org/dc/elements/1.1/"/>
    <ds:schemaRef ds:uri="http://schemas.microsoft.com/office/2006/metadata/properties"/>
    <ds:schemaRef ds:uri="12a94f81-2591-495a-bcbe-3ec2cc06eb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9D83C9-3F03-4029-97C0-82754DBB6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94f81-2591-495a-bcbe-3ec2cc06eb69"/>
    <ds:schemaRef ds:uri="52a40164-59db-4bf7-b0a7-49317fe6f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478</Words>
  <Application>Microsoft Office PowerPoint</Application>
  <PresentationFormat>Widescreen</PresentationFormat>
  <Paragraphs>82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1_Office-tema</vt:lpstr>
      <vt:lpstr>Samhandlingsprosjektet Helseplattformen fra et brukerperspektiv</vt:lpstr>
      <vt:lpstr>Helseplattformens brukerutvalg </vt:lpstr>
      <vt:lpstr>Brukerutvalg Helseplattformen AS 2024</vt:lpstr>
      <vt:lpstr>Samhandling og involvering mellom</vt:lpstr>
      <vt:lpstr>PowerPoint-presentasjon</vt:lpstr>
      <vt:lpstr>Brukerinvolvering HelsaMi – brukerutvalget har oppdrag </vt:lpstr>
      <vt:lpstr>Tilbakemeldinger fra innbyggere i midten mai </vt:lpstr>
      <vt:lpstr>Skaper større trygghet - digitalt pakningsvedlegg  </vt:lpstr>
      <vt:lpstr>Helseplattformens brukerutvalg har gitt innspill</vt:lpstr>
      <vt:lpstr>Fastlegeløsning – Hvilken vei går vi</vt:lpstr>
      <vt:lpstr>Brukervennlig og nyttig – står sentralt 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HelsaMi oppfølgingsprogram</dc:title>
  <dc:creator>Skillingstad, Arne Marius</dc:creator>
  <cp:lastModifiedBy>Aam, Karethe Kristoffersen</cp:lastModifiedBy>
  <cp:revision>56</cp:revision>
  <dcterms:created xsi:type="dcterms:W3CDTF">2023-09-26T08:31:15Z</dcterms:created>
  <dcterms:modified xsi:type="dcterms:W3CDTF">2024-06-17T06:58:45Z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0x010100A1A77DCDA09C4E4397173FC4B34B0D68</vt:lpwstr>
  </property>
  <property fmtid="{D5CDD505-2E9C-101B-9397-08002B2CF9AE}" pid="3" name="Emneknagg">
    <vt:lpwstr/>
  </property>
  <property fmtid="{D5CDD505-2E9C-101B-9397-08002B2CF9AE}" pid="4" name="MediaServiceImageTags">
    <vt:lpwstr/>
  </property>
  <property fmtid="{D5CDD505-2E9C-101B-9397-08002B2CF9AE}" pid="5" name="MSIP_Label_e7646c9a-b481-4837-bcc6-911048a5d0ed_Enabled">
    <vt:lpwstr>true</vt:lpwstr>
  </property>
  <property fmtid="{D5CDD505-2E9C-101B-9397-08002B2CF9AE}" pid="6" name="MSIP_Label_e7646c9a-b481-4837-bcc6-911048a5d0ed_SetDate">
    <vt:lpwstr>2024-06-13T08:54:17Z</vt:lpwstr>
  </property>
  <property fmtid="{D5CDD505-2E9C-101B-9397-08002B2CF9AE}" pid="7" name="MSIP_Label_e7646c9a-b481-4837-bcc6-911048a5d0ed_Method">
    <vt:lpwstr>Privileged</vt:lpwstr>
  </property>
  <property fmtid="{D5CDD505-2E9C-101B-9397-08002B2CF9AE}" pid="8" name="MSIP_Label_e7646c9a-b481-4837-bcc6-911048a5d0ed_Name">
    <vt:lpwstr>Open</vt:lpwstr>
  </property>
  <property fmtid="{D5CDD505-2E9C-101B-9397-08002B2CF9AE}" pid="9" name="MSIP_Label_e7646c9a-b481-4837-bcc6-911048a5d0ed_SiteId">
    <vt:lpwstr>41e07e73-30fc-434c-adf2-3ef1c273ecca</vt:lpwstr>
  </property>
  <property fmtid="{D5CDD505-2E9C-101B-9397-08002B2CF9AE}" pid="10" name="MSIP_Label_e7646c9a-b481-4837-bcc6-911048a5d0ed_ActionId">
    <vt:lpwstr>e03a21a6-a910-4dff-8db3-6a773c876b2a</vt:lpwstr>
  </property>
  <property fmtid="{D5CDD505-2E9C-101B-9397-08002B2CF9AE}" pid="11" name="MSIP_Label_e7646c9a-b481-4837-bcc6-911048a5d0ed_ContentBits">
    <vt:lpwstr>0</vt:lpwstr>
  </property>
</Properties>
</file>